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2" r:id="rId1"/>
    <p:sldMasterId id="2147483853" r:id="rId2"/>
    <p:sldMasterId id="2147483830" r:id="rId3"/>
  </p:sldMasterIdLst>
  <p:notesMasterIdLst>
    <p:notesMasterId r:id="rId27"/>
  </p:notesMasterIdLst>
  <p:handoutMasterIdLst>
    <p:handoutMasterId r:id="rId28"/>
  </p:handoutMasterIdLst>
  <p:sldIdLst>
    <p:sldId id="724" r:id="rId4"/>
    <p:sldId id="725" r:id="rId5"/>
    <p:sldId id="739" r:id="rId6"/>
    <p:sldId id="740" r:id="rId7"/>
    <p:sldId id="745" r:id="rId8"/>
    <p:sldId id="748" r:id="rId9"/>
    <p:sldId id="744" r:id="rId10"/>
    <p:sldId id="743" r:id="rId11"/>
    <p:sldId id="746" r:id="rId12"/>
    <p:sldId id="742" r:id="rId13"/>
    <p:sldId id="747" r:id="rId14"/>
    <p:sldId id="735" r:id="rId15"/>
    <p:sldId id="749" r:id="rId16"/>
    <p:sldId id="750" r:id="rId17"/>
    <p:sldId id="751" r:id="rId18"/>
    <p:sldId id="736" r:id="rId19"/>
    <p:sldId id="752" r:id="rId20"/>
    <p:sldId id="753" r:id="rId21"/>
    <p:sldId id="737" r:id="rId22"/>
    <p:sldId id="754" r:id="rId23"/>
    <p:sldId id="755" r:id="rId24"/>
    <p:sldId id="738" r:id="rId25"/>
    <p:sldId id="723" r:id="rId2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.S. Copyright Office Presentation" id="{91D68B47-D504-6447-9A4C-0A66C0EB91FE}">
          <p14:sldIdLst>
            <p14:sldId id="724"/>
            <p14:sldId id="725"/>
            <p14:sldId id="739"/>
            <p14:sldId id="740"/>
            <p14:sldId id="745"/>
            <p14:sldId id="748"/>
            <p14:sldId id="744"/>
            <p14:sldId id="743"/>
            <p14:sldId id="746"/>
            <p14:sldId id="742"/>
            <p14:sldId id="747"/>
            <p14:sldId id="735"/>
            <p14:sldId id="749"/>
            <p14:sldId id="750"/>
            <p14:sldId id="751"/>
            <p14:sldId id="736"/>
            <p14:sldId id="752"/>
            <p14:sldId id="753"/>
            <p14:sldId id="737"/>
            <p14:sldId id="754"/>
            <p14:sldId id="755"/>
            <p14:sldId id="738"/>
            <p14:sldId id="72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46A"/>
    <a:srgbClr val="BFBFBF"/>
    <a:srgbClr val="4F5B6E"/>
    <a:srgbClr val="FFCC66"/>
    <a:srgbClr val="FFB90D"/>
    <a:srgbClr val="FFE8B9"/>
    <a:srgbClr val="4477B7"/>
    <a:srgbClr val="003B58"/>
    <a:srgbClr val="004459"/>
    <a:srgbClr val="F467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04" autoAdjust="0"/>
    <p:restoredTop sz="91679" autoAdjust="0"/>
  </p:normalViewPr>
  <p:slideViewPr>
    <p:cSldViewPr snapToGrid="0">
      <p:cViewPr varScale="1">
        <p:scale>
          <a:sx n="103" d="100"/>
          <a:sy n="103" d="100"/>
        </p:scale>
        <p:origin x="1096" y="184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2251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FD36C3-9499-4FA7-9563-312414D1CABD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01F03D4-32C5-4F8F-9BAA-E25FE075E74C}">
      <dgm:prSet phldrT="[Text]"/>
      <dgm:spPr>
        <a:solidFill>
          <a:schemeClr val="accent1">
            <a:lumMod val="10000"/>
            <a:lumOff val="90000"/>
          </a:schemeClr>
        </a:solidFill>
      </dgm:spPr>
      <dgm:t>
        <a:bodyPr/>
        <a:lstStyle/>
        <a:p>
          <a:r>
            <a:rPr lang="en-US" dirty="0">
              <a:solidFill>
                <a:sysClr val="windowText" lastClr="000000"/>
              </a:solidFill>
            </a:rPr>
            <a:t>When was it created?</a:t>
          </a:r>
        </a:p>
      </dgm:t>
    </dgm:pt>
    <dgm:pt modelId="{06BE9374-AF5D-4F8A-8C8C-8F55DF7FE009}" type="parTrans" cxnId="{05DD9ACF-DA31-4999-857D-F8E1D0D315AC}">
      <dgm:prSet/>
      <dgm:spPr/>
      <dgm:t>
        <a:bodyPr/>
        <a:lstStyle/>
        <a:p>
          <a:endParaRPr lang="en-US">
            <a:solidFill>
              <a:sysClr val="windowText" lastClr="000000"/>
            </a:solidFill>
          </a:endParaRPr>
        </a:p>
      </dgm:t>
    </dgm:pt>
    <dgm:pt modelId="{9EC83531-4078-4334-BEF3-1A16A67D2E4B}" type="sibTrans" cxnId="{05DD9ACF-DA31-4999-857D-F8E1D0D315AC}">
      <dgm:prSet/>
      <dgm:spPr/>
      <dgm:t>
        <a:bodyPr/>
        <a:lstStyle/>
        <a:p>
          <a:endParaRPr lang="en-US">
            <a:solidFill>
              <a:sysClr val="windowText" lastClr="000000"/>
            </a:solidFill>
          </a:endParaRPr>
        </a:p>
      </dgm:t>
    </dgm:pt>
    <dgm:pt modelId="{45CF52CC-9586-407F-81D2-64FB46B62F99}">
      <dgm:prSet phldrT="[Text]"/>
      <dgm:spPr>
        <a:solidFill>
          <a:schemeClr val="accent3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ysClr val="windowText" lastClr="000000"/>
              </a:solidFill>
            </a:rPr>
            <a:t>What type of work is it?</a:t>
          </a:r>
        </a:p>
      </dgm:t>
    </dgm:pt>
    <dgm:pt modelId="{2628A052-D057-4E17-8061-882E46937A5F}" type="parTrans" cxnId="{74E8C466-7FA0-41C7-A46A-0D3AB8743445}">
      <dgm:prSet/>
      <dgm:spPr/>
      <dgm:t>
        <a:bodyPr/>
        <a:lstStyle/>
        <a:p>
          <a:endParaRPr lang="en-US">
            <a:solidFill>
              <a:sysClr val="windowText" lastClr="000000"/>
            </a:solidFill>
          </a:endParaRPr>
        </a:p>
      </dgm:t>
    </dgm:pt>
    <dgm:pt modelId="{B47696CA-CD6D-4C2E-8B79-61383F4BBF7D}" type="sibTrans" cxnId="{74E8C466-7FA0-41C7-A46A-0D3AB8743445}">
      <dgm:prSet/>
      <dgm:spPr/>
      <dgm:t>
        <a:bodyPr/>
        <a:lstStyle/>
        <a:p>
          <a:endParaRPr lang="en-US">
            <a:solidFill>
              <a:sysClr val="windowText" lastClr="000000"/>
            </a:solidFill>
          </a:endParaRPr>
        </a:p>
      </dgm:t>
    </dgm:pt>
    <dgm:pt modelId="{5A2A9987-5B56-4200-B5EB-218F143848E3}">
      <dgm:prSet phldrT="[Text]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ysClr val="windowText" lastClr="000000"/>
              </a:solidFill>
            </a:rPr>
            <a:t>Who created it?</a:t>
          </a:r>
        </a:p>
      </dgm:t>
    </dgm:pt>
    <dgm:pt modelId="{14E3EC46-F74E-4F35-A0DA-8D53325E90A8}" type="parTrans" cxnId="{48A65664-8EC4-449B-B972-C521FCB6826E}">
      <dgm:prSet/>
      <dgm:spPr/>
      <dgm:t>
        <a:bodyPr/>
        <a:lstStyle/>
        <a:p>
          <a:endParaRPr lang="en-US">
            <a:solidFill>
              <a:sysClr val="windowText" lastClr="000000"/>
            </a:solidFill>
          </a:endParaRPr>
        </a:p>
      </dgm:t>
    </dgm:pt>
    <dgm:pt modelId="{19ADB65F-FC91-4B3B-8F02-6355433B7A61}" type="sibTrans" cxnId="{48A65664-8EC4-449B-B972-C521FCB6826E}">
      <dgm:prSet/>
      <dgm:spPr/>
      <dgm:t>
        <a:bodyPr/>
        <a:lstStyle/>
        <a:p>
          <a:endParaRPr lang="en-US">
            <a:solidFill>
              <a:sysClr val="windowText" lastClr="000000"/>
            </a:solidFill>
          </a:endParaRPr>
        </a:p>
      </dgm:t>
    </dgm:pt>
    <dgm:pt modelId="{16F5968E-D558-4AF0-90B0-D5A49B9A42CA}" type="pres">
      <dgm:prSet presAssocID="{64FD36C3-9499-4FA7-9563-312414D1CABD}" presName="Name0" presStyleCnt="0">
        <dgm:presLayoutVars>
          <dgm:chMax val="7"/>
          <dgm:chPref val="7"/>
          <dgm:dir/>
        </dgm:presLayoutVars>
      </dgm:prSet>
      <dgm:spPr/>
    </dgm:pt>
    <dgm:pt modelId="{1102B078-9AA5-4F90-8567-10026A3E395F}" type="pres">
      <dgm:prSet presAssocID="{64FD36C3-9499-4FA7-9563-312414D1CABD}" presName="Name1" presStyleCnt="0"/>
      <dgm:spPr/>
    </dgm:pt>
    <dgm:pt modelId="{FFD2CBAE-2C8D-47AB-AB9A-B13545E0AA13}" type="pres">
      <dgm:prSet presAssocID="{64FD36C3-9499-4FA7-9563-312414D1CABD}" presName="cycle" presStyleCnt="0"/>
      <dgm:spPr/>
    </dgm:pt>
    <dgm:pt modelId="{7B30B242-1152-4732-9CC0-6B4FF2DD0B57}" type="pres">
      <dgm:prSet presAssocID="{64FD36C3-9499-4FA7-9563-312414D1CABD}" presName="srcNode" presStyleLbl="node1" presStyleIdx="0" presStyleCnt="3"/>
      <dgm:spPr/>
    </dgm:pt>
    <dgm:pt modelId="{6AC0671F-60DA-4E25-A7FD-CC635E6DB7AA}" type="pres">
      <dgm:prSet presAssocID="{64FD36C3-9499-4FA7-9563-312414D1CABD}" presName="conn" presStyleLbl="parChTrans1D2" presStyleIdx="0" presStyleCnt="1"/>
      <dgm:spPr/>
    </dgm:pt>
    <dgm:pt modelId="{ED3F57F7-D21C-4BFB-9EC4-00D3BC480A93}" type="pres">
      <dgm:prSet presAssocID="{64FD36C3-9499-4FA7-9563-312414D1CABD}" presName="extraNode" presStyleLbl="node1" presStyleIdx="0" presStyleCnt="3"/>
      <dgm:spPr/>
    </dgm:pt>
    <dgm:pt modelId="{A4D9810E-BA52-421A-855A-E9BED98EC02A}" type="pres">
      <dgm:prSet presAssocID="{64FD36C3-9499-4FA7-9563-312414D1CABD}" presName="dstNode" presStyleLbl="node1" presStyleIdx="0" presStyleCnt="3"/>
      <dgm:spPr/>
    </dgm:pt>
    <dgm:pt modelId="{ABFDF47E-68E1-42C8-AE5C-0C8D0B55CD12}" type="pres">
      <dgm:prSet presAssocID="{301F03D4-32C5-4F8F-9BAA-E25FE075E74C}" presName="text_1" presStyleLbl="node1" presStyleIdx="0" presStyleCnt="3">
        <dgm:presLayoutVars>
          <dgm:bulletEnabled val="1"/>
        </dgm:presLayoutVars>
      </dgm:prSet>
      <dgm:spPr/>
    </dgm:pt>
    <dgm:pt modelId="{9F722D31-FE04-4D4B-89B0-4629E38DCA57}" type="pres">
      <dgm:prSet presAssocID="{301F03D4-32C5-4F8F-9BAA-E25FE075E74C}" presName="accent_1" presStyleCnt="0"/>
      <dgm:spPr/>
    </dgm:pt>
    <dgm:pt modelId="{1A324952-2720-4C80-BAF9-E5F2279100ED}" type="pres">
      <dgm:prSet presAssocID="{301F03D4-32C5-4F8F-9BAA-E25FE075E74C}" presName="accentRepeatNode" presStyleLbl="solidFgAcc1" presStyleIdx="0" presStyleCnt="3"/>
      <dgm:spPr/>
    </dgm:pt>
    <dgm:pt modelId="{ED009849-BAA7-424A-9161-ABC7686CE7DB}" type="pres">
      <dgm:prSet presAssocID="{45CF52CC-9586-407F-81D2-64FB46B62F99}" presName="text_2" presStyleLbl="node1" presStyleIdx="1" presStyleCnt="3">
        <dgm:presLayoutVars>
          <dgm:bulletEnabled val="1"/>
        </dgm:presLayoutVars>
      </dgm:prSet>
      <dgm:spPr/>
    </dgm:pt>
    <dgm:pt modelId="{3ABD3CF2-8C6C-4E9F-BA8B-E1F595FBD0FD}" type="pres">
      <dgm:prSet presAssocID="{45CF52CC-9586-407F-81D2-64FB46B62F99}" presName="accent_2" presStyleCnt="0"/>
      <dgm:spPr/>
    </dgm:pt>
    <dgm:pt modelId="{D68EA873-1638-4A10-AA31-B07CCA64AEDC}" type="pres">
      <dgm:prSet presAssocID="{45CF52CC-9586-407F-81D2-64FB46B62F99}" presName="accentRepeatNode" presStyleLbl="solidFgAcc1" presStyleIdx="1" presStyleCnt="3"/>
      <dgm:spPr/>
    </dgm:pt>
    <dgm:pt modelId="{7DFDCFA1-503C-42AC-AF28-3F3581CD4956}" type="pres">
      <dgm:prSet presAssocID="{5A2A9987-5B56-4200-B5EB-218F143848E3}" presName="text_3" presStyleLbl="node1" presStyleIdx="2" presStyleCnt="3">
        <dgm:presLayoutVars>
          <dgm:bulletEnabled val="1"/>
        </dgm:presLayoutVars>
      </dgm:prSet>
      <dgm:spPr/>
    </dgm:pt>
    <dgm:pt modelId="{F9C84639-A124-4911-B32B-18135D0D85C7}" type="pres">
      <dgm:prSet presAssocID="{5A2A9987-5B56-4200-B5EB-218F143848E3}" presName="accent_3" presStyleCnt="0"/>
      <dgm:spPr/>
    </dgm:pt>
    <dgm:pt modelId="{AA07517F-7C96-48F2-8A34-514DA2A2E97D}" type="pres">
      <dgm:prSet presAssocID="{5A2A9987-5B56-4200-B5EB-218F143848E3}" presName="accentRepeatNode" presStyleLbl="solidFgAcc1" presStyleIdx="2" presStyleCnt="3"/>
      <dgm:spPr/>
    </dgm:pt>
  </dgm:ptLst>
  <dgm:cxnLst>
    <dgm:cxn modelId="{66416614-932A-4A77-B9C9-EB2443F74F78}" type="presOf" srcId="{64FD36C3-9499-4FA7-9563-312414D1CABD}" destId="{16F5968E-D558-4AF0-90B0-D5A49B9A42CA}" srcOrd="0" destOrd="0" presId="urn:microsoft.com/office/officeart/2008/layout/VerticalCurvedList"/>
    <dgm:cxn modelId="{48A65664-8EC4-449B-B972-C521FCB6826E}" srcId="{64FD36C3-9499-4FA7-9563-312414D1CABD}" destId="{5A2A9987-5B56-4200-B5EB-218F143848E3}" srcOrd="2" destOrd="0" parTransId="{14E3EC46-F74E-4F35-A0DA-8D53325E90A8}" sibTransId="{19ADB65F-FC91-4B3B-8F02-6355433B7A61}"/>
    <dgm:cxn modelId="{74E8C466-7FA0-41C7-A46A-0D3AB8743445}" srcId="{64FD36C3-9499-4FA7-9563-312414D1CABD}" destId="{45CF52CC-9586-407F-81D2-64FB46B62F99}" srcOrd="1" destOrd="0" parTransId="{2628A052-D057-4E17-8061-882E46937A5F}" sibTransId="{B47696CA-CD6D-4C2E-8B79-61383F4BBF7D}"/>
    <dgm:cxn modelId="{4A59F3A6-A80E-4DF5-8643-6C9366849398}" type="presOf" srcId="{301F03D4-32C5-4F8F-9BAA-E25FE075E74C}" destId="{ABFDF47E-68E1-42C8-AE5C-0C8D0B55CD12}" srcOrd="0" destOrd="0" presId="urn:microsoft.com/office/officeart/2008/layout/VerticalCurvedList"/>
    <dgm:cxn modelId="{861451AE-0329-496E-BA8F-AD6277DEDB04}" type="presOf" srcId="{5A2A9987-5B56-4200-B5EB-218F143848E3}" destId="{7DFDCFA1-503C-42AC-AF28-3F3581CD4956}" srcOrd="0" destOrd="0" presId="urn:microsoft.com/office/officeart/2008/layout/VerticalCurvedList"/>
    <dgm:cxn modelId="{5EFBB1C8-3C62-4A12-83B5-B4A668C6B056}" type="presOf" srcId="{9EC83531-4078-4334-BEF3-1A16A67D2E4B}" destId="{6AC0671F-60DA-4E25-A7FD-CC635E6DB7AA}" srcOrd="0" destOrd="0" presId="urn:microsoft.com/office/officeart/2008/layout/VerticalCurvedList"/>
    <dgm:cxn modelId="{05DD9ACF-DA31-4999-857D-F8E1D0D315AC}" srcId="{64FD36C3-9499-4FA7-9563-312414D1CABD}" destId="{301F03D4-32C5-4F8F-9BAA-E25FE075E74C}" srcOrd="0" destOrd="0" parTransId="{06BE9374-AF5D-4F8A-8C8C-8F55DF7FE009}" sibTransId="{9EC83531-4078-4334-BEF3-1A16A67D2E4B}"/>
    <dgm:cxn modelId="{BAEA85DD-FC2F-4F26-A3DD-1D38A067AD77}" type="presOf" srcId="{45CF52CC-9586-407F-81D2-64FB46B62F99}" destId="{ED009849-BAA7-424A-9161-ABC7686CE7DB}" srcOrd="0" destOrd="0" presId="urn:microsoft.com/office/officeart/2008/layout/VerticalCurvedList"/>
    <dgm:cxn modelId="{7F592DD9-0DAC-4F61-A3CC-E9F27ED63230}" type="presParOf" srcId="{16F5968E-D558-4AF0-90B0-D5A49B9A42CA}" destId="{1102B078-9AA5-4F90-8567-10026A3E395F}" srcOrd="0" destOrd="0" presId="urn:microsoft.com/office/officeart/2008/layout/VerticalCurvedList"/>
    <dgm:cxn modelId="{364E9F82-0B6B-4F1B-8602-A1648D45A896}" type="presParOf" srcId="{1102B078-9AA5-4F90-8567-10026A3E395F}" destId="{FFD2CBAE-2C8D-47AB-AB9A-B13545E0AA13}" srcOrd="0" destOrd="0" presId="urn:microsoft.com/office/officeart/2008/layout/VerticalCurvedList"/>
    <dgm:cxn modelId="{A1736937-3954-47D5-9649-0340764C9AE2}" type="presParOf" srcId="{FFD2CBAE-2C8D-47AB-AB9A-B13545E0AA13}" destId="{7B30B242-1152-4732-9CC0-6B4FF2DD0B57}" srcOrd="0" destOrd="0" presId="urn:microsoft.com/office/officeart/2008/layout/VerticalCurvedList"/>
    <dgm:cxn modelId="{6CFFC64C-854A-4470-862F-630495B7DE19}" type="presParOf" srcId="{FFD2CBAE-2C8D-47AB-AB9A-B13545E0AA13}" destId="{6AC0671F-60DA-4E25-A7FD-CC635E6DB7AA}" srcOrd="1" destOrd="0" presId="urn:microsoft.com/office/officeart/2008/layout/VerticalCurvedList"/>
    <dgm:cxn modelId="{A33CA230-8FD1-4267-ADDE-9DA91C855105}" type="presParOf" srcId="{FFD2CBAE-2C8D-47AB-AB9A-B13545E0AA13}" destId="{ED3F57F7-D21C-4BFB-9EC4-00D3BC480A93}" srcOrd="2" destOrd="0" presId="urn:microsoft.com/office/officeart/2008/layout/VerticalCurvedList"/>
    <dgm:cxn modelId="{DD49A41B-4CF4-40E7-BD94-E09AC6251DB4}" type="presParOf" srcId="{FFD2CBAE-2C8D-47AB-AB9A-B13545E0AA13}" destId="{A4D9810E-BA52-421A-855A-E9BED98EC02A}" srcOrd="3" destOrd="0" presId="urn:microsoft.com/office/officeart/2008/layout/VerticalCurvedList"/>
    <dgm:cxn modelId="{237D8796-7FAF-426E-AA49-40B4DB898672}" type="presParOf" srcId="{1102B078-9AA5-4F90-8567-10026A3E395F}" destId="{ABFDF47E-68E1-42C8-AE5C-0C8D0B55CD12}" srcOrd="1" destOrd="0" presId="urn:microsoft.com/office/officeart/2008/layout/VerticalCurvedList"/>
    <dgm:cxn modelId="{B8589D6E-B8B3-4BD8-AD29-05E7F2B24E32}" type="presParOf" srcId="{1102B078-9AA5-4F90-8567-10026A3E395F}" destId="{9F722D31-FE04-4D4B-89B0-4629E38DCA57}" srcOrd="2" destOrd="0" presId="urn:microsoft.com/office/officeart/2008/layout/VerticalCurvedList"/>
    <dgm:cxn modelId="{E66719EB-2BF1-4D8F-86F4-31A757FBE88C}" type="presParOf" srcId="{9F722D31-FE04-4D4B-89B0-4629E38DCA57}" destId="{1A324952-2720-4C80-BAF9-E5F2279100ED}" srcOrd="0" destOrd="0" presId="urn:microsoft.com/office/officeart/2008/layout/VerticalCurvedList"/>
    <dgm:cxn modelId="{FF395F32-9224-4D6C-98AD-6B8B45CDE6DE}" type="presParOf" srcId="{1102B078-9AA5-4F90-8567-10026A3E395F}" destId="{ED009849-BAA7-424A-9161-ABC7686CE7DB}" srcOrd="3" destOrd="0" presId="urn:microsoft.com/office/officeart/2008/layout/VerticalCurvedList"/>
    <dgm:cxn modelId="{A9C1D230-F4E0-4093-B129-E730C543BCE6}" type="presParOf" srcId="{1102B078-9AA5-4F90-8567-10026A3E395F}" destId="{3ABD3CF2-8C6C-4E9F-BA8B-E1F595FBD0FD}" srcOrd="4" destOrd="0" presId="urn:microsoft.com/office/officeart/2008/layout/VerticalCurvedList"/>
    <dgm:cxn modelId="{7367A81A-464C-4D4D-A096-7EA1AE06369F}" type="presParOf" srcId="{3ABD3CF2-8C6C-4E9F-BA8B-E1F595FBD0FD}" destId="{D68EA873-1638-4A10-AA31-B07CCA64AEDC}" srcOrd="0" destOrd="0" presId="urn:microsoft.com/office/officeart/2008/layout/VerticalCurvedList"/>
    <dgm:cxn modelId="{EA99FDC4-4812-4CBD-A63B-DDD1B5CFFFC7}" type="presParOf" srcId="{1102B078-9AA5-4F90-8567-10026A3E395F}" destId="{7DFDCFA1-503C-42AC-AF28-3F3581CD4956}" srcOrd="5" destOrd="0" presId="urn:microsoft.com/office/officeart/2008/layout/VerticalCurvedList"/>
    <dgm:cxn modelId="{01AB3A54-B50E-42B6-A636-0B8478FF23FB}" type="presParOf" srcId="{1102B078-9AA5-4F90-8567-10026A3E395F}" destId="{F9C84639-A124-4911-B32B-18135D0D85C7}" srcOrd="6" destOrd="0" presId="urn:microsoft.com/office/officeart/2008/layout/VerticalCurvedList"/>
    <dgm:cxn modelId="{CC69BFAB-6A7B-445B-A469-92100CBD97B1}" type="presParOf" srcId="{F9C84639-A124-4911-B32B-18135D0D85C7}" destId="{AA07517F-7C96-48F2-8A34-514DA2A2E97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C0671F-60DA-4E25-A7FD-CC635E6DB7AA}">
      <dsp:nvSpPr>
        <dsp:cNvPr id="0" name=""/>
        <dsp:cNvSpPr/>
      </dsp:nvSpPr>
      <dsp:spPr>
        <a:xfrm>
          <a:off x="-6125176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DF47E-68E1-42C8-AE5C-0C8D0B55CD12}">
      <dsp:nvSpPr>
        <dsp:cNvPr id="0" name=""/>
        <dsp:cNvSpPr/>
      </dsp:nvSpPr>
      <dsp:spPr>
        <a:xfrm>
          <a:off x="752110" y="541866"/>
          <a:ext cx="7301111" cy="1083733"/>
        </a:xfrm>
        <a:prstGeom prst="rect">
          <a:avLst/>
        </a:prstGeom>
        <a:solidFill>
          <a:schemeClr val="accent1">
            <a:lumMod val="10000"/>
            <a:lumOff val="9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>
              <a:solidFill>
                <a:sysClr val="windowText" lastClr="000000"/>
              </a:solidFill>
            </a:rPr>
            <a:t>When was it created?</a:t>
          </a:r>
        </a:p>
      </dsp:txBody>
      <dsp:txXfrm>
        <a:off x="752110" y="541866"/>
        <a:ext cx="7301111" cy="1083733"/>
      </dsp:txXfrm>
    </dsp:sp>
    <dsp:sp modelId="{1A324952-2720-4C80-BAF9-E5F2279100ED}">
      <dsp:nvSpPr>
        <dsp:cNvPr id="0" name=""/>
        <dsp:cNvSpPr/>
      </dsp:nvSpPr>
      <dsp:spPr>
        <a:xfrm>
          <a:off x="74777" y="406400"/>
          <a:ext cx="1354666" cy="13546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009849-BAA7-424A-9161-ABC7686CE7DB}">
      <dsp:nvSpPr>
        <dsp:cNvPr id="0" name=""/>
        <dsp:cNvSpPr/>
      </dsp:nvSpPr>
      <dsp:spPr>
        <a:xfrm>
          <a:off x="1146048" y="2167466"/>
          <a:ext cx="6907174" cy="1083733"/>
        </a:xfrm>
        <a:prstGeom prst="rect">
          <a:avLst/>
        </a:prstGeom>
        <a:solidFill>
          <a:schemeClr val="accent3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>
              <a:solidFill>
                <a:sysClr val="windowText" lastClr="000000"/>
              </a:solidFill>
            </a:rPr>
            <a:t>What type of work is it?</a:t>
          </a:r>
        </a:p>
      </dsp:txBody>
      <dsp:txXfrm>
        <a:off x="1146048" y="2167466"/>
        <a:ext cx="6907174" cy="1083733"/>
      </dsp:txXfrm>
    </dsp:sp>
    <dsp:sp modelId="{D68EA873-1638-4A10-AA31-B07CCA64AEDC}">
      <dsp:nvSpPr>
        <dsp:cNvPr id="0" name=""/>
        <dsp:cNvSpPr/>
      </dsp:nvSpPr>
      <dsp:spPr>
        <a:xfrm>
          <a:off x="468714" y="2032000"/>
          <a:ext cx="1354666" cy="13546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FDCFA1-503C-42AC-AF28-3F3581CD4956}">
      <dsp:nvSpPr>
        <dsp:cNvPr id="0" name=""/>
        <dsp:cNvSpPr/>
      </dsp:nvSpPr>
      <dsp:spPr>
        <a:xfrm>
          <a:off x="752110" y="3793066"/>
          <a:ext cx="7301111" cy="1083733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>
              <a:solidFill>
                <a:sysClr val="windowText" lastClr="000000"/>
              </a:solidFill>
            </a:rPr>
            <a:t>Who created it?</a:t>
          </a:r>
        </a:p>
      </dsp:txBody>
      <dsp:txXfrm>
        <a:off x="752110" y="3793066"/>
        <a:ext cx="7301111" cy="1083733"/>
      </dsp:txXfrm>
    </dsp:sp>
    <dsp:sp modelId="{AA07517F-7C96-48F2-8A34-514DA2A2E97D}">
      <dsp:nvSpPr>
        <dsp:cNvPr id="0" name=""/>
        <dsp:cNvSpPr/>
      </dsp:nvSpPr>
      <dsp:spPr>
        <a:xfrm>
          <a:off x="74777" y="3657600"/>
          <a:ext cx="1354666" cy="13546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894C4E-92B0-A446-BF71-461C9E658D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>
              <a:latin typeface="Arial Regular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17365C-117E-0A4B-950E-C0EE49038E2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3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7A3F837-D415-7A42-B7E0-4F46D3DBA04F}" type="datetimeFigureOut">
              <a:rPr lang="en-US" smtClean="0">
                <a:latin typeface="Arial Regular"/>
              </a:rPr>
              <a:t>8/19/21</a:t>
            </a:fld>
            <a:endParaRPr lang="en-US" dirty="0">
              <a:latin typeface="Arial Regular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4081DF-FDAD-C94A-9685-79DB231D3E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>
              <a:latin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B97E39-9A09-6547-9B82-218F3099EDA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9586AB4-E7A6-2C4D-A72F-A9B144CB1082}" type="slidenum">
              <a:rPr lang="en-US" smtClean="0">
                <a:latin typeface="Arial Regular"/>
              </a:rPr>
              <a:t>‹#›</a:t>
            </a:fld>
            <a:endParaRPr lang="en-US" dirty="0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2427843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tmp>
</file>

<file path=ppt/media/image17.tmp>
</file>

<file path=ppt/media/image18.png>
</file>

<file path=ppt/media/image19.png>
</file>

<file path=ppt/media/image2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3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AB4976E0-4C89-406D-BD5E-9C23FD4735F0}" type="datetimeFigureOut">
              <a:rPr lang="en-US" smtClean="0"/>
              <a:pPr/>
              <a:t>8/19/21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9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01CBA1EE-F181-4809-9CA0-456102ABAF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840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9CE82-DE9E-8241-A722-FC14E515A26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979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9CE82-DE9E-8241-A722-FC14E515A2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439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9CE82-DE9E-8241-A722-FC14E515A2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234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BA1EE-F181-4809-9CA0-456102ABAF5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1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9CE82-DE9E-8241-A722-FC14E515A2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3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BA1EE-F181-4809-9CA0-456102ABAF5A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601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BA1EE-F181-4809-9CA0-456102ABAF5A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212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 Blue |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16800" y="1374363"/>
            <a:ext cx="7651200" cy="2387600"/>
          </a:xfrm>
        </p:spPr>
        <p:txBody>
          <a:bodyPr anchor="b">
            <a:noAutofit/>
          </a:bodyPr>
          <a:lstStyle>
            <a:lvl1pPr algn="l">
              <a:defRPr sz="4400" b="0" i="0">
                <a:solidFill>
                  <a:schemeClr val="tx2"/>
                </a:solidFill>
                <a:latin typeface="Cambria" panose="02040503050406030204" pitchFamily="18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16800" y="3854038"/>
            <a:ext cx="7651200" cy="165576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Speaker, Date, or Audience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B465A94-7674-1446-8D93-167CD4C832BB}"/>
              </a:ext>
            </a:extLst>
          </p:cNvPr>
          <p:cNvCxnSpPr>
            <a:cxnSpLocks/>
          </p:cNvCxnSpPr>
          <p:nvPr userDrawn="1"/>
        </p:nvCxnSpPr>
        <p:spPr>
          <a:xfrm>
            <a:off x="2694214" y="2029806"/>
            <a:ext cx="0" cy="28717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348D09C-701D-9E4D-9579-1EAD6755B7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079" y="2497872"/>
            <a:ext cx="1635336" cy="163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467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Text +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42D68-0D7A-C24D-A676-9E6254C7EAD8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757B0C-78B7-0F43-AF0A-BF39E40606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1D454-0D00-0F4F-8525-80F88318D4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776" y="892800"/>
            <a:ext cx="6122224" cy="59652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51D1-C7C7-DD49-A0E3-58A329B4A5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41275" y="6503724"/>
            <a:ext cx="5522225" cy="354275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  <a:br>
              <a:rPr lang="en-US" dirty="0"/>
            </a:br>
            <a:r>
              <a:rPr lang="en-US" dirty="0"/>
              <a:t>Change the text to black or white to make the credit legible.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D884F9-CD07-C941-B069-2FAAE703E341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053548" y="1591201"/>
            <a:ext cx="4550869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D76E32-5C83-9E4C-B85E-E682EF72AE26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EC2CE9-4766-B744-A7A2-F6C1EF91958B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358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Tex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2EF3A11-D4DB-994D-8138-1903CCFCB6D2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AD3968-5B24-AD47-B158-5FACBF52C0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EA19B80-3C26-364A-98D4-C5F9EEE122B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556920" y="1591201"/>
            <a:ext cx="4584846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A753414-52B0-064F-B8B4-CCBB03BDDA4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043609" y="1591201"/>
            <a:ext cx="4572939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056652-A84A-D04A-92EB-0C87E2BA0EEA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774CD8-F0EE-B748-BE96-685575001831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34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Text 2 Column +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F10C6C6-3943-6443-8F74-E2A6B69B290D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5BCE994-8741-2F41-BB02-1879894E9E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96537C0-8320-924E-BB5C-65E99BCDAC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54005" y="1681163"/>
            <a:ext cx="4581078" cy="82391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accent3"/>
                </a:solidFill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06572978-7F46-A947-85A8-E17AD600D11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56918" y="1681163"/>
            <a:ext cx="4557483" cy="82391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accent3"/>
                </a:solidFill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50C49E0-B3C2-E94F-9389-806ED362C9C9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043609" y="2602187"/>
            <a:ext cx="4591475" cy="3805815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94A1518-4C5B-8049-8787-E92E5E38123D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563691" y="2602187"/>
            <a:ext cx="4568136" cy="3805815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F43318-7722-0F47-8441-4AAF92880C98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7CB226-9C4D-4744-AC93-1A2DF7464C5C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198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Tex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F78995-6B81-464C-B0DC-4B2669F3442D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AC3829-F458-3C4D-9D7C-EA5CB8E496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117BF6E-D994-F240-B007-176FF59F3BF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9ED9EA4-E7E0-5A45-9E4C-79F5E2D9915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BB62610-44ED-1644-BAE5-66FF8EEB3A4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05130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51C6F5-BB20-AD44-B1C0-FD1871D9EEAE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F6F027-0EE4-6649-84F2-B6660B25FF28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6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Text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A7683B9-5B62-584E-BE35-FCFC412FBA5C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E827244-A26E-0E48-A6B4-9D8007EAA6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B0189DB-7BF2-6244-B4C7-5FB8302E60D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94213" y="1590675"/>
            <a:ext cx="7097712" cy="4586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C51D123-C229-2446-AE67-BDE0DE0C50A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B8DC3E-5CE8-AB4F-8200-0EB5D900F246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7106D5-D38B-E64D-9C4B-27A926A3F08C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62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AEB3830-7CDD-984F-92A5-8FF837353D11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008E6A-DECD-B54B-BA24-73DED7AC02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DC8DFE2-DE4D-CA4F-A8C3-C077AEAA08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0551" y="1590675"/>
            <a:ext cx="7107239" cy="4586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093E7A-7257-594B-A1D4-CB32223596AC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86CECB-748A-E44A-978E-063A49A39BCD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F8AEE-8D97-494B-83B2-C373048955FB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41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Big Text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2062FD1-3752-A246-A2DF-DD0053A9315B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99F085-7A36-EB4B-AAC6-BA81D23701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058779" y="1591201"/>
            <a:ext cx="6610418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EAF69F3-90A5-034E-9F0C-CCADC41905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8427" y="1598984"/>
            <a:ext cx="3203575" cy="4586288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8B23B9-0354-F143-8A60-B3E8202FCF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CAB4AE4-F677-CE43-A7FD-AAA0B40DF645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EFA681-7458-654E-B461-5F7A978D7835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498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2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EA03805-5572-4A43-B9A1-C1361E5802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66B520-C8FF-D546-B0E8-7B2A02B91F6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556920" y="1591201"/>
            <a:ext cx="456026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6BCD2D-4F75-A240-AD89-48FCE0E9F8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058779" y="1591201"/>
            <a:ext cx="4557769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BA5C14-DFE3-B44A-BAAE-D52467CB1C57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54BB0D-991B-5548-8A89-2E1AFB6A4C60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33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3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6846626-CD57-7A45-A67B-EBE8EAC9570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266CE27-D858-704E-AA47-3113E3332B4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E1EC28F-5E69-8146-9CF0-FC071EB293F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05130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4591B6A-810B-A842-BCD5-219107C5C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E39D31-6699-E542-8A61-E8B08E627191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B002CD-A49D-E84A-9D6F-776007109677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86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Text +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B0189DB-7BF2-6244-B4C7-5FB8302E60D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94213" y="1590675"/>
            <a:ext cx="7097712" cy="4586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7215B5-3669-2446-95EA-5373AD7EE5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72C84F-3967-FB40-90D5-2C74229434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C89CD1-CC6B-134A-B337-DDC601E17FFB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BB2F6C-106E-5146-A08F-4F3EDA59A173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1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4C8616-FCBD-C048-869F-C4838923CF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58"/>
          <a:stretch/>
        </p:blipFill>
        <p:spPr>
          <a:xfrm>
            <a:off x="8261712" y="-140272"/>
            <a:ext cx="3930288" cy="714058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22B33B5-BCD1-4C4B-B5E5-48729418E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1912" y="2431086"/>
            <a:ext cx="7246531" cy="1997868"/>
          </a:xfrm>
        </p:spPr>
        <p:txBody>
          <a:bodyPr anchor="ctr" anchorCtr="0">
            <a:noAutofit/>
          </a:bodyPr>
          <a:lstStyle>
            <a:lvl1pPr>
              <a:defRPr sz="2400" b="0" spc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DFBE89-00FF-D74E-A933-BCA6A757A97B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08FA6F-D9D3-E846-8F9F-971B110AA462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67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Big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DC8DFE2-DE4D-CA4F-A8C3-C077AEAA08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0551" y="1590675"/>
            <a:ext cx="7107239" cy="4586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B0B61A-7D25-2741-9CD9-D9A6903791A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9AA2620-9DDF-2D4E-BF79-7E7C50E21C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133CA4-77C8-754D-A2E3-1366FE24E653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619071-E3D4-DF4B-BBD3-B87A03496829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06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Photo + 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06D73DD-E87D-2B45-AC43-DFF8C5D95761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494308" y="1591201"/>
            <a:ext cx="6642122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FF559F6-D5C5-144F-BB3F-81363DE9471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0553" y="1598984"/>
            <a:ext cx="3203575" cy="4586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709FC66-E751-F94F-B1EB-677DE2273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F45D02-24D8-434D-8CD3-4E127C6F8EDC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12CB34-BC23-2140-8314-775319FDA1E3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92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Big Text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99F085-7A36-EB4B-AAC6-BA81D23701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049154" y="1591201"/>
            <a:ext cx="6620043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290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6450" indent="-33178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EAF69F3-90A5-034E-9F0C-CCADC41905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8427" y="1598984"/>
            <a:ext cx="3203575" cy="4586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E172145-5F26-4147-9C26-F971F590E4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65EE7F-8C79-284A-A128-1EF862585248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1C635D-210C-7441-9604-84E79557B5BD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B465A94-7674-1446-8D93-167CD4C832BB}"/>
              </a:ext>
            </a:extLst>
          </p:cNvPr>
          <p:cNvCxnSpPr>
            <a:cxnSpLocks/>
          </p:cNvCxnSpPr>
          <p:nvPr userDrawn="1"/>
        </p:nvCxnSpPr>
        <p:spPr>
          <a:xfrm>
            <a:off x="2694214" y="2029806"/>
            <a:ext cx="0" cy="287175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45DE77F-0D2C-5E46-8C62-D9B808DD50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34" y="2528799"/>
            <a:ext cx="1573481" cy="157348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AC6724D-9112-A44C-9ABE-400A29F37E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16800" y="1374363"/>
            <a:ext cx="7651200" cy="2387600"/>
          </a:xfrm>
        </p:spPr>
        <p:txBody>
          <a:bodyPr anchor="b">
            <a:noAutofit/>
          </a:bodyPr>
          <a:lstStyle>
            <a:lvl1pPr algn="l">
              <a:defRPr sz="4400" b="0" i="0">
                <a:solidFill>
                  <a:schemeClr val="bg1"/>
                </a:solidFill>
                <a:latin typeface="Cambria" panose="02040503050406030204" pitchFamily="18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DE9F01A-388B-234D-812A-F60A97D10E5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16800" y="3854038"/>
            <a:ext cx="7651200" cy="165576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Speaker, Date, or Audience</a:t>
            </a:r>
          </a:p>
        </p:txBody>
      </p:sp>
    </p:spTree>
    <p:extLst>
      <p:ext uri="{BB962C8B-B14F-4D97-AF65-F5344CB8AC3E}">
        <p14:creationId xmlns:p14="http://schemas.microsoft.com/office/powerpoint/2010/main" val="1538165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4C8616-FCBD-C048-869F-C4838923CF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58"/>
          <a:stretch/>
        </p:blipFill>
        <p:spPr>
          <a:xfrm>
            <a:off x="8261712" y="-140272"/>
            <a:ext cx="3930288" cy="714058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D25D4B4-659C-3B4B-97D6-A7582B0DAC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1912" y="2431086"/>
            <a:ext cx="7246531" cy="1997868"/>
          </a:xfrm>
        </p:spPr>
        <p:txBody>
          <a:bodyPr anchor="ctr" anchorCtr="0">
            <a:noAutofit/>
          </a:bodyPr>
          <a:lstStyle>
            <a:lvl1pPr>
              <a:defRPr sz="2400" b="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 </a:t>
            </a:r>
          </a:p>
        </p:txBody>
      </p:sp>
    </p:spTree>
    <p:extLst>
      <p:ext uri="{BB962C8B-B14F-4D97-AF65-F5344CB8AC3E}">
        <p14:creationId xmlns:p14="http://schemas.microsoft.com/office/powerpoint/2010/main" val="375480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 Blue Dark |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979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072F3CE-779A-1740-8929-15E338CD3C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8779" y="3118327"/>
            <a:ext cx="10068025" cy="1997868"/>
          </a:xfrm>
        </p:spPr>
        <p:txBody>
          <a:bodyPr anchor="t" anchorCtr="0">
            <a:noAutofit/>
          </a:bodyPr>
          <a:lstStyle>
            <a:lvl1pPr algn="ctr">
              <a:defRPr sz="2400" b="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Centered text for one simple point.</a:t>
            </a:r>
          </a:p>
        </p:txBody>
      </p:sp>
    </p:spTree>
    <p:extLst>
      <p:ext uri="{BB962C8B-B14F-4D97-AF65-F5344CB8AC3E}">
        <p14:creationId xmlns:p14="http://schemas.microsoft.com/office/powerpoint/2010/main" val="151022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C4A3543-21CF-3442-9F89-DBE818973B6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algn="ctr">
              <a:spcBef>
                <a:spcPts val="0"/>
              </a:spcBef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F6E402DB-0167-1446-A325-B52ECBE09A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499" y="6502400"/>
            <a:ext cx="5522225" cy="355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</a:p>
          <a:p>
            <a:pPr lvl="0"/>
            <a:r>
              <a:rPr lang="en-US" dirty="0"/>
              <a:t>Change the text to black or white to make the credit legible. </a:t>
            </a:r>
          </a:p>
        </p:txBody>
      </p:sp>
    </p:spTree>
    <p:extLst>
      <p:ext uri="{BB962C8B-B14F-4D97-AF65-F5344CB8AC3E}">
        <p14:creationId xmlns:p14="http://schemas.microsoft.com/office/powerpoint/2010/main" val="90823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er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D8EDB84-F3C3-EE4B-87E0-563A94F94740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173AF0-F79D-504F-983A-8168FE8BC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rm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</p:spTree>
    <p:extLst>
      <p:ext uri="{BB962C8B-B14F-4D97-AF65-F5344CB8AC3E}">
        <p14:creationId xmlns:p14="http://schemas.microsoft.com/office/powerpoint/2010/main" val="225850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 +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32B4520-7F07-E841-BB00-084AADD3AE5F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AA3AC0-213A-CA44-B3DC-F93D41A706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rm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1D454-0D00-0F4F-8525-80F88318D4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892175"/>
            <a:ext cx="12192000" cy="596582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51D1-C7C7-DD49-A0E3-58A329B4A5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499" y="6502400"/>
            <a:ext cx="5522225" cy="355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  <a:br>
              <a:rPr lang="en-US" dirty="0"/>
            </a:br>
            <a:r>
              <a:rPr lang="en-US" dirty="0"/>
              <a:t>Change the text to black or white to make the credit legible. </a:t>
            </a:r>
          </a:p>
        </p:txBody>
      </p:sp>
    </p:spTree>
    <p:extLst>
      <p:ext uri="{BB962C8B-B14F-4D97-AF65-F5344CB8AC3E}">
        <p14:creationId xmlns:p14="http://schemas.microsoft.com/office/powerpoint/2010/main" val="391101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 Blue |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815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 + 1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D8EDB84-F3C3-EE4B-87E0-563A94F94740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173AF0-F79D-504F-983A-8168FE8BC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rm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A8CA1F-5E7E-B64F-83D6-3C0C0A17F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523" y="1821600"/>
            <a:ext cx="10074304" cy="435536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lnSpc>
                <a:spcPct val="100000"/>
              </a:lnSpc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lnSpc>
                <a:spcPct val="100000"/>
              </a:lnSpc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600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800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6905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 + Big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95FA8A6-A8AF-214C-9A58-8FF4325DBBE3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0004FA-A0A3-A044-A663-128F9585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rm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1D454-0D00-0F4F-8525-80F88318D4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892800"/>
            <a:ext cx="6093724" cy="59652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51D1-C7C7-DD49-A0E3-58A329B4A5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499" y="6502400"/>
            <a:ext cx="5522225" cy="355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  <a:br>
              <a:rPr lang="en-US" dirty="0"/>
            </a:br>
            <a:r>
              <a:rPr lang="en-US" dirty="0"/>
              <a:t>Change the text to black or white to make the credit legible.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E626E8-A6B7-7C43-B65B-AB0D0158E5C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556920" y="1591201"/>
            <a:ext cx="4582858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4676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 + Text +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42D68-0D7A-C24D-A676-9E6254C7EAD8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757B0C-78B7-0F43-AF0A-BF39E40606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rm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1D454-0D00-0F4F-8525-80F88318D4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776" y="892800"/>
            <a:ext cx="6122224" cy="59652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51D1-C7C7-DD49-A0E3-58A329B4A5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41275" y="6503724"/>
            <a:ext cx="5522225" cy="354275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  <a:br>
              <a:rPr lang="en-US" dirty="0"/>
            </a:br>
            <a:r>
              <a:rPr lang="en-US" dirty="0"/>
              <a:t>Change the text to black or white to make the credit legible.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E626E8-A6B7-7C43-B65B-AB0D0158E5C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033670" y="1591201"/>
            <a:ext cx="4570747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15794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 + Tex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2EF3A11-D4DB-994D-8138-1903CCFCB6D2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AD3968-5B24-AD47-B158-5FACBF52C0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rm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EAA184-C0FE-D848-9886-12688BBE7AE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57523" y="1591201"/>
            <a:ext cx="4577561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5AAE4D-438E-014D-8940-C41849FE9B3C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559826" y="1591201"/>
            <a:ext cx="4577561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1139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Text 2 Column +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F10C6C6-3943-6443-8F74-E2A6B69B290D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5BCE994-8741-2F41-BB02-1879894E9E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96537C0-8320-924E-BB5C-65E99BCDAC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49572" y="1681163"/>
            <a:ext cx="4585511" cy="82391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>
                    <a:lumMod val="90000"/>
                  </a:schemeClr>
                </a:solidFill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06572978-7F46-A947-85A8-E17AD600D11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56919" y="1681163"/>
            <a:ext cx="4582860" cy="82391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>
                    <a:lumMod val="90000"/>
                  </a:schemeClr>
                </a:solidFill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50C49E0-B3C2-E94F-9389-806ED362C9C9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049572" y="2602187"/>
            <a:ext cx="4585512" cy="38058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lnSpc>
                <a:spcPct val="100000"/>
              </a:lnSpc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lnSpc>
                <a:spcPct val="100000"/>
              </a:lnSpc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D64D7E-CDCF-E541-8F81-25EBF43628B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556920" y="2602187"/>
            <a:ext cx="4582858" cy="38058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lnSpc>
                <a:spcPct val="100000"/>
              </a:lnSpc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lnSpc>
                <a:spcPct val="100000"/>
              </a:lnSpc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6728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 + Tex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F78995-6B81-464C-B0DC-4B2669F3442D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AC3829-F458-3C4D-9D7C-EA5CB8E496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B49A416-13FF-7147-8862-889F5A5A815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062CB7D-896E-B140-A663-0957C91061AC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F7F5845-9FFE-1648-AC2E-875785E6B262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05130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7464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 + Text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A7683B9-5B62-584E-BE35-FCFC412FBA5C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E827244-A26E-0E48-A6B4-9D8007EAA6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B0189DB-7BF2-6244-B4C7-5FB8302E60D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94213" y="1590675"/>
            <a:ext cx="6645564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08A8EE-5785-9540-B00B-A80842CE56D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133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 +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AEB3830-7CDD-984F-92A5-8FF837353D11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008E6A-DECD-B54B-BA24-73DED7AC02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DC8DFE2-DE4D-CA4F-A8C3-C077AEAA08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49572" y="1590675"/>
            <a:ext cx="6648218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FE05109-7777-6D4E-90BE-2BEB0A4A28D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41489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Head + Big Text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2062FD1-3752-A246-A2DF-DD0053A9315B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99F085-7A36-EB4B-AAC6-BA81D23701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049572" y="1591201"/>
            <a:ext cx="6869927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EAF69F3-90A5-034E-9F0C-CCADC41905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8428" y="1598984"/>
            <a:ext cx="2735448" cy="458628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8B23B9-0354-F143-8A60-B3E8202FCF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6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2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EAA184-C0FE-D848-9886-12688BBE7AE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4585512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A1FA2B8-0581-EC42-8C73-5E8C65DF885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556919" y="1591201"/>
            <a:ext cx="4574907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A03805-5572-4A43-B9A1-C1361E5802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301078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072F3CE-779A-1740-8929-15E338CD3C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9154" y="3108702"/>
            <a:ext cx="10058400" cy="1997868"/>
          </a:xfrm>
        </p:spPr>
        <p:txBody>
          <a:bodyPr anchor="t" anchorCtr="0">
            <a:noAutofit/>
          </a:bodyPr>
          <a:lstStyle>
            <a:lvl1pPr algn="ctr">
              <a:defRPr sz="2400" b="0" spc="0">
                <a:solidFill>
                  <a:srgbClr val="004459"/>
                </a:solidFill>
              </a:defRPr>
            </a:lvl1pPr>
          </a:lstStyle>
          <a:p>
            <a:r>
              <a:rPr lang="en-US" dirty="0"/>
              <a:t>Centered text for one simple point.</a:t>
            </a:r>
          </a:p>
        </p:txBody>
      </p:sp>
    </p:spTree>
    <p:extLst>
      <p:ext uri="{BB962C8B-B14F-4D97-AF65-F5344CB8AC3E}">
        <p14:creationId xmlns:p14="http://schemas.microsoft.com/office/powerpoint/2010/main" val="153743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3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86DB4EF-FB39-DB46-8174-510183B811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6F1D9FE-74CB-A94B-ABC6-3AD8BBBD2C1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AC169A3-4AD5-2F4F-9C3E-FBED7C251B7F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05130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2F0A454-11F9-6845-B892-E020E2F05B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47752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Text +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5A44CF35-418A-0B4D-AA13-10E01293F55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94213" y="1590675"/>
            <a:ext cx="6637613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D7DD75-9FD3-EB4B-BCEC-2AF6CC94F54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251E3B-E82C-C34E-9DDE-F026D7E23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335314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Big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62596D9-C862-5545-B71E-6F548EEF4FD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41621" y="1590675"/>
            <a:ext cx="6656169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764402-C48E-DC4B-B52C-DA5308D55BF9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71AEE24-F921-254E-829B-2C9B16A342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2898103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Photo + 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06D73DD-E87D-2B45-AC43-DFF8C5D95761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494308" y="1591201"/>
            <a:ext cx="6629568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FF559F6-D5C5-144F-BB3F-81363DE9471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49572" y="1598984"/>
            <a:ext cx="2744556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B0E5ECE-E0D3-4147-A02A-4441179F42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52003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Dark | Big Text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3C2CFEB-0971-0249-AC30-4C410C9DF0C9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049572" y="1591201"/>
            <a:ext cx="6869927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bg1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B51B228E-013D-9F43-B4AE-BFA9DAA03CF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8428" y="1598984"/>
            <a:ext cx="2735448" cy="458628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D7C7A58-3866-B44C-BA66-FD4ED40929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26382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B465A94-7674-1446-8D93-167CD4C832BB}"/>
              </a:ext>
            </a:extLst>
          </p:cNvPr>
          <p:cNvCxnSpPr>
            <a:cxnSpLocks/>
          </p:cNvCxnSpPr>
          <p:nvPr userDrawn="1"/>
        </p:nvCxnSpPr>
        <p:spPr>
          <a:xfrm>
            <a:off x="2694214" y="2029806"/>
            <a:ext cx="0" cy="28717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348D09C-701D-9E4D-9579-1EAD6755B7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079" y="2497872"/>
            <a:ext cx="1635336" cy="163533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497A4F8-769B-A34D-9602-A0BBCFB863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16800" y="1374363"/>
            <a:ext cx="7651200" cy="2387600"/>
          </a:xfrm>
        </p:spPr>
        <p:txBody>
          <a:bodyPr anchor="b">
            <a:noAutofit/>
          </a:bodyPr>
          <a:lstStyle>
            <a:lvl1pPr algn="l">
              <a:defRPr sz="4400" b="0" i="0">
                <a:solidFill>
                  <a:schemeClr val="tx2"/>
                </a:solidFill>
                <a:latin typeface="Cambria" panose="02040503050406030204" pitchFamily="18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E20B072-BC48-2D49-8EF5-E05BDCC2E45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16800" y="3854038"/>
            <a:ext cx="7651200" cy="165576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Speaker, Date, or Audience</a:t>
            </a:r>
          </a:p>
        </p:txBody>
      </p:sp>
    </p:spTree>
    <p:extLst>
      <p:ext uri="{BB962C8B-B14F-4D97-AF65-F5344CB8AC3E}">
        <p14:creationId xmlns:p14="http://schemas.microsoft.com/office/powerpoint/2010/main" val="3662313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4C8616-FCBD-C048-869F-C4838923CF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58"/>
          <a:stretch/>
        </p:blipFill>
        <p:spPr>
          <a:xfrm>
            <a:off x="8261712" y="-140272"/>
            <a:ext cx="3930288" cy="714058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F025F79-7D36-1541-AA70-D8EBDE01BD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1912" y="2431086"/>
            <a:ext cx="7246531" cy="1997868"/>
          </a:xfrm>
        </p:spPr>
        <p:txBody>
          <a:bodyPr anchor="ctr" anchorCtr="0">
            <a:noAutofit/>
          </a:bodyPr>
          <a:lstStyle>
            <a:lvl1pPr>
              <a:defRPr sz="2400" b="0" spc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</a:t>
            </a:r>
          </a:p>
        </p:txBody>
      </p:sp>
    </p:spTree>
    <p:extLst>
      <p:ext uri="{BB962C8B-B14F-4D97-AF65-F5344CB8AC3E}">
        <p14:creationId xmlns:p14="http://schemas.microsoft.com/office/powerpoint/2010/main" val="404218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 Lt Blue |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69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072F3CE-779A-1740-8929-15E338CD3C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9154" y="3108702"/>
            <a:ext cx="10077650" cy="1997868"/>
          </a:xfrm>
        </p:spPr>
        <p:txBody>
          <a:bodyPr anchor="t" anchorCtr="0">
            <a:noAutofit/>
          </a:bodyPr>
          <a:lstStyle>
            <a:lvl1pPr algn="ctr">
              <a:defRPr sz="2400" b="0" spc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Centered text for one simple point.</a:t>
            </a:r>
          </a:p>
        </p:txBody>
      </p:sp>
    </p:spTree>
    <p:extLst>
      <p:ext uri="{BB962C8B-B14F-4D97-AF65-F5344CB8AC3E}">
        <p14:creationId xmlns:p14="http://schemas.microsoft.com/office/powerpoint/2010/main" val="311845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C4A3543-21CF-3442-9F89-DBE818973B6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algn="ctr">
              <a:spcBef>
                <a:spcPts val="0"/>
              </a:spcBef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2DBB754-D010-724D-A3B3-ECB255BCAE3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499" y="6502400"/>
            <a:ext cx="5522225" cy="355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</a:p>
          <a:p>
            <a:pPr lvl="0"/>
            <a:r>
              <a:rPr lang="en-US" dirty="0"/>
              <a:t>Change the text to black or white to make the credit legible. </a:t>
            </a:r>
          </a:p>
        </p:txBody>
      </p:sp>
    </p:spTree>
    <p:extLst>
      <p:ext uri="{BB962C8B-B14F-4D97-AF65-F5344CB8AC3E}">
        <p14:creationId xmlns:p14="http://schemas.microsoft.com/office/powerpoint/2010/main" val="140858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C4A3543-21CF-3442-9F89-DBE818973B6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algn="ctr">
              <a:spcBef>
                <a:spcPts val="0"/>
              </a:spcBef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6562BCCA-B355-6C46-A17F-F150C0D8B0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499" y="6502400"/>
            <a:ext cx="5522225" cy="355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</a:p>
          <a:p>
            <a:pPr lvl="0"/>
            <a:r>
              <a:rPr lang="en-US" dirty="0"/>
              <a:t>Change the text to black or white to make the credit legible. </a:t>
            </a:r>
          </a:p>
        </p:txBody>
      </p:sp>
    </p:spTree>
    <p:extLst>
      <p:ext uri="{BB962C8B-B14F-4D97-AF65-F5344CB8AC3E}">
        <p14:creationId xmlns:p14="http://schemas.microsoft.com/office/powerpoint/2010/main" val="129005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er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D8EDB84-F3C3-EE4B-87E0-563A94F94740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173AF0-F79D-504F-983A-8168FE8BC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rm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</p:spTree>
    <p:extLst>
      <p:ext uri="{BB962C8B-B14F-4D97-AF65-F5344CB8AC3E}">
        <p14:creationId xmlns:p14="http://schemas.microsoft.com/office/powerpoint/2010/main" val="43495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1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2BCC30-04CB-5E4C-881D-B42994D52777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556BFA-A282-6440-BA7B-622D34D01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658941-2603-6A45-8166-8808C60BB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04" y="1821600"/>
            <a:ext cx="10058400" cy="43553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460375" indent="-431800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600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800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8924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32B4520-7F07-E841-BB00-084AADD3AE5F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AA3AC0-213A-CA44-B3DC-F93D41A706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rm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1D454-0D00-0F4F-8525-80F88318D4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892175"/>
            <a:ext cx="12192000" cy="5965825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51D1-C7C7-DD49-A0E3-58A329B4A5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499" y="6502400"/>
            <a:ext cx="5522225" cy="355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  <a:br>
              <a:rPr lang="en-US" dirty="0"/>
            </a:br>
            <a:r>
              <a:rPr lang="en-US" dirty="0"/>
              <a:t>Change the text to black or white to make the credit legible. </a:t>
            </a:r>
          </a:p>
        </p:txBody>
      </p:sp>
    </p:spTree>
    <p:extLst>
      <p:ext uri="{BB962C8B-B14F-4D97-AF65-F5344CB8AC3E}">
        <p14:creationId xmlns:p14="http://schemas.microsoft.com/office/powerpoint/2010/main" val="4144100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Big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95FA8A6-A8AF-214C-9A58-8FF4325DBBE3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0004FA-A0A3-A044-A663-128F9585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1D454-0D00-0F4F-8525-80F88318D4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892800"/>
            <a:ext cx="6093724" cy="59652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51D1-C7C7-DD49-A0E3-58A329B4A5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499" y="6502400"/>
            <a:ext cx="5522225" cy="355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  <a:br>
              <a:rPr lang="en-US" dirty="0"/>
            </a:br>
            <a:r>
              <a:rPr lang="en-US" dirty="0"/>
              <a:t>Change the text to black or white to make the credit legible.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E626E8-A6B7-7C43-B65B-AB0D0158E5C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556919" y="1591201"/>
            <a:ext cx="4569885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6075" indent="-336550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3682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Text +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42D68-0D7A-C24D-A676-9E6254C7EAD8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757B0C-78B7-0F43-AF0A-BF39E40606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1D454-0D00-0F4F-8525-80F88318D4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8276" y="892800"/>
            <a:ext cx="6093724" cy="59652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51D1-C7C7-DD49-A0E3-58A329B4A5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69775" y="6503724"/>
            <a:ext cx="5522225" cy="354275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  <a:br>
              <a:rPr lang="en-US" dirty="0"/>
            </a:br>
            <a:r>
              <a:rPr lang="en-US" dirty="0"/>
              <a:t>Change the text to black or white to make the credit legible.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E626E8-A6B7-7C43-B65B-AB0D0158E5C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71500" y="1591201"/>
            <a:ext cx="5032917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65125" indent="-3651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5182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Tex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2EF3A11-D4DB-994D-8138-1903CCFCB6D2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AD3968-5B24-AD47-B158-5FACBF52C0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EAA184-C0FE-D848-9886-12688BBE7AE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68404" y="1591201"/>
            <a:ext cx="456668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65125" indent="-3651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A1FA2B8-0581-EC42-8C73-5E8C65DF885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556920" y="1591201"/>
            <a:ext cx="456026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6075" indent="-336550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3631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Text 2 Column +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F10C6C6-3943-6443-8F74-E2A6B69B290D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5BCE994-8741-2F41-BB02-1879894E9E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96537C0-8320-924E-BB5C-65E99BCDAC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78743" y="1681163"/>
            <a:ext cx="4556339" cy="82391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accent3"/>
                </a:solidFill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06572978-7F46-A947-85A8-E17AD600D11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56919" y="1681163"/>
            <a:ext cx="4569886" cy="82391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accent3"/>
                </a:solidFill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50C49E0-B3C2-E94F-9389-806ED362C9C9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068404" y="2602187"/>
            <a:ext cx="4566680" cy="3805815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65125" indent="-3651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D64D7E-CDCF-E541-8F81-25EBF43628B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556920" y="2602187"/>
            <a:ext cx="4569884" cy="3805815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65125" indent="-3651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8072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Tex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F78995-6B81-464C-B0DC-4B2669F3442D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AC3829-F458-3C4D-9D7C-EA5CB8E496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AA2661E-1AE3-8742-9044-611E85A2120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F18D124-40E1-0A4A-ADAD-AA827BE08C60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EAEE723-86D2-2645-847D-8742155AC79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05130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0504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Text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A7683B9-5B62-584E-BE35-FCFC412FBA5C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E827244-A26E-0E48-A6B4-9D8007EAA6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B0189DB-7BF2-6244-B4C7-5FB8302E60D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94213" y="1590675"/>
            <a:ext cx="7097712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CD355F-4D2B-4640-BD76-63116EEEFD2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5681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AEB3830-7CDD-984F-92A5-8FF837353D11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008E6A-DECD-B54B-BA24-73DED7AC02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DC8DFE2-DE4D-CA4F-A8C3-C077AEAA08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0551" y="1590675"/>
            <a:ext cx="7107239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AF297D9-CF31-9C40-8351-F4F626D7A57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5278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er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D8EDB84-F3C3-EE4B-87E0-563A94F94740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173AF0-F79D-504F-983A-8168FE8BC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rm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D58B5B-F95F-6646-9A9F-2E0D5C470E4E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FA3B18-68DC-3A4B-B644-D4C86BB12EE4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1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Head + Big Text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2062FD1-3752-A246-A2DF-DD0053A9315B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99F085-7A36-EB4B-AAC6-BA81D23701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068404" y="1591201"/>
            <a:ext cx="6600793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65125" indent="-3651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EAF69F3-90A5-034E-9F0C-CCADC41905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8427" y="1598984"/>
            <a:ext cx="3203575" cy="458628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8B23B9-0354-F143-8A60-B3E8202FCF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2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EA03805-5572-4A43-B9A1-C1361E5802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636AB75-7B5F-1F49-9BEB-FA70C8E5385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68404" y="1591201"/>
            <a:ext cx="4566680" cy="4585763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65125" indent="-3651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5179EF7-883A-D04C-8B4A-47CB4E9E958C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556920" y="1591201"/>
            <a:ext cx="4560260" cy="4585763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6075" indent="-336550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9711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3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39F9712-54C7-5C49-9AB6-87BD0170D3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6EB91B9-D925-EB42-BDCC-48DD16BE973D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AB2C403-7522-6746-B9C8-B67E081084C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05130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453C82D-254E-0948-9E83-40067FBF72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202633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Text +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B0189DB-7BF2-6244-B4C7-5FB8302E60D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94213" y="1590675"/>
            <a:ext cx="7097712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1842220-EB70-3C42-AFD4-6484DB6BAB0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49572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183856C-C805-AB48-8AB4-2BC613F7B5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423132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Big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DC8DFE2-DE4D-CA4F-A8C3-C077AEAA08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0551" y="1590675"/>
            <a:ext cx="7107239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9DE23F-7D16-154C-B702-67BF111E3D7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142136" y="1591201"/>
            <a:ext cx="2981740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9250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1688" indent="-341313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300DE6-AF2C-954E-9127-B304B38D86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226865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Photo + 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06D73DD-E87D-2B45-AC43-DFF8C5D95761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494307" y="1591201"/>
            <a:ext cx="7097695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346075" indent="-336550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FF559F6-D5C5-144F-BB3F-81363DE9471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0553" y="1598984"/>
            <a:ext cx="3203575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3DD6822-3632-C54C-AEE8-B4BCF195C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355212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Lt Blue | Big Text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99F085-7A36-EB4B-AAC6-BA81D23701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71502" y="1591201"/>
            <a:ext cx="7097695" cy="45857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None/>
              <a:defRPr sz="2000">
                <a:solidFill>
                  <a:schemeClr val="tx2"/>
                </a:solidFill>
              </a:defRPr>
            </a:lvl1pPr>
            <a:lvl2pPr marL="403225" indent="-374650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808038" indent="-3270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532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709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EAF69F3-90A5-034E-9F0C-CCADC41905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8427" y="1598984"/>
            <a:ext cx="3203575" cy="45862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here to insert a photo.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21EB6FC-73D7-CD40-9C70-DBE2A948DD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00" y="345600"/>
            <a:ext cx="10763400" cy="1021088"/>
          </a:xfrm>
        </p:spPr>
        <p:txBody>
          <a:bodyPr anchor="ctr"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Header Information Here. Upper/Lowercase.</a:t>
            </a:r>
          </a:p>
        </p:txBody>
      </p:sp>
    </p:spTree>
    <p:extLst>
      <p:ext uri="{BB962C8B-B14F-4D97-AF65-F5344CB8AC3E}">
        <p14:creationId xmlns:p14="http://schemas.microsoft.com/office/powerpoint/2010/main" val="125353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1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2BCC30-04CB-5E4C-881D-B42994D52777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556BFA-A282-6440-BA7B-622D34D01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658941-2603-6A45-8166-8808C60BB9F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63487" y="1821600"/>
            <a:ext cx="10068340" cy="4355363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FontTx/>
              <a:buNone/>
              <a:defRPr sz="2000">
                <a:solidFill>
                  <a:schemeClr val="tx2"/>
                </a:solidFill>
              </a:defRPr>
            </a:lvl1pPr>
            <a:lvl2pPr marL="236538" indent="-2254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687388" indent="-2254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600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800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CAAA99-41E0-7E4B-8E8A-F19B1CB8D4A5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EC26B3-04A0-054B-8FBB-6C3ECC8BB6C8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1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32B4520-7F07-E841-BB00-084AADD3AE5F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AA3AC0-213A-CA44-B3DC-F93D41A706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1D454-0D00-0F4F-8525-80F88318D4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892175"/>
            <a:ext cx="12192000" cy="5965825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51D1-C7C7-DD49-A0E3-58A329B4A5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499" y="6502400"/>
            <a:ext cx="5522225" cy="355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  <a:br>
              <a:rPr lang="en-US" dirty="0"/>
            </a:br>
            <a:r>
              <a:rPr lang="en-US" dirty="0"/>
              <a:t>Change the text to black or white to make the credit legible. </a:t>
            </a:r>
          </a:p>
        </p:txBody>
      </p:sp>
    </p:spTree>
    <p:extLst>
      <p:ext uri="{BB962C8B-B14F-4D97-AF65-F5344CB8AC3E}">
        <p14:creationId xmlns:p14="http://schemas.microsoft.com/office/powerpoint/2010/main" val="276198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 Blue | Head + Big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95FA8A6-A8AF-214C-9A58-8FF4325DBBE3}"/>
              </a:ext>
            </a:extLst>
          </p:cNvPr>
          <p:cNvSpPr/>
          <p:nvPr userDrawn="1"/>
        </p:nvSpPr>
        <p:spPr>
          <a:xfrm>
            <a:off x="0" y="0"/>
            <a:ext cx="12192000" cy="89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0004FA-A0A3-A044-A663-128F9585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372" b="27814"/>
          <a:stretch/>
        </p:blipFill>
        <p:spPr>
          <a:xfrm>
            <a:off x="11046342" y="129600"/>
            <a:ext cx="1117158" cy="76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1500" y="0"/>
            <a:ext cx="11020500" cy="728663"/>
          </a:xfrm>
        </p:spPr>
        <p:txBody>
          <a:bodyPr anchor="b">
            <a:noAutofit/>
          </a:bodyPr>
          <a:lstStyle>
            <a:lvl1pPr>
              <a:defRPr sz="1600" b="0" i="0" spc="3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HEADER INFORMATION HERE. USE ALL CAPS.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1D454-0D00-0F4F-8525-80F88318D4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892800"/>
            <a:ext cx="6093724" cy="59652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big photo here.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the crop tool to edit the photo. </a:t>
            </a:r>
            <a:br>
              <a:rPr lang="en-US" dirty="0"/>
            </a:br>
            <a:r>
              <a:rPr lang="en-US" dirty="0"/>
              <a:t>Do not stretch or distort the photo.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ensure you have permission to use the photo </a:t>
            </a:r>
            <a:br>
              <a:rPr lang="en-US" dirty="0"/>
            </a:br>
            <a:r>
              <a:rPr lang="en-US" dirty="0"/>
              <a:t>and provide proper attribution as required.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51D1-C7C7-DD49-A0E3-58A329B4A5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499" y="6502400"/>
            <a:ext cx="5522225" cy="355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600"/>
            </a:lvl1pPr>
            <a:lvl2pPr marL="457200" indent="0">
              <a:buFontTx/>
              <a:buNone/>
              <a:defRPr sz="800"/>
            </a:lvl2pPr>
            <a:lvl3pPr marL="914400" indent="0">
              <a:buFontTx/>
              <a:buNone/>
              <a:defRPr sz="800"/>
            </a:lvl3pPr>
            <a:lvl4pPr marL="1371600" indent="0">
              <a:buFontTx/>
              <a:buNone/>
              <a:defRPr sz="800"/>
            </a:lvl4pPr>
            <a:lvl5pPr marL="1828800" indent="0">
              <a:buFontTx/>
              <a:buNone/>
              <a:defRPr sz="800"/>
            </a:lvl5pPr>
          </a:lstStyle>
          <a:p>
            <a:pPr lvl="0"/>
            <a:r>
              <a:rPr lang="en-US" dirty="0"/>
              <a:t>PHOTO CREDIT: Insert proper photo attribution here if required. </a:t>
            </a:r>
            <a:br>
              <a:rPr lang="en-US" dirty="0"/>
            </a:br>
            <a:r>
              <a:rPr lang="en-US" dirty="0"/>
              <a:t>Change the text to black or white to make the credit legible.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CA49A10-EF6E-1441-BB42-B59FD951A3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018316" y="1591294"/>
            <a:ext cx="4113510" cy="4585669"/>
          </a:xfrm>
        </p:spPr>
        <p:txBody>
          <a:bodyPr>
            <a:noAutofit/>
          </a:bodyPr>
          <a:lstStyle>
            <a:lvl1pPr marL="0" indent="0">
              <a:buClr>
                <a:schemeClr val="accent5"/>
              </a:buClr>
              <a:buFontTx/>
              <a:buNone/>
              <a:defRPr sz="2000">
                <a:solidFill>
                  <a:schemeClr val="tx2"/>
                </a:solidFill>
              </a:defRPr>
            </a:lvl1pPr>
            <a:lvl2pPr marL="236538" indent="-236538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2pPr>
            <a:lvl3pPr marL="687388" indent="-225425">
              <a:buClr>
                <a:schemeClr val="accent5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2"/>
                </a:solidFill>
              </a:defRPr>
            </a:lvl3pPr>
            <a:lvl4pPr marL="1371600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4pPr>
            <a:lvl5pPr marL="1828800" indent="0">
              <a:buClr>
                <a:schemeClr val="accent4"/>
              </a:buClr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First level copy, no ident.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51055E-3358-6041-A161-0AC34BFFDAC6}"/>
              </a:ext>
            </a:extLst>
          </p:cNvPr>
          <p:cNvSpPr/>
          <p:nvPr userDrawn="1"/>
        </p:nvSpPr>
        <p:spPr>
          <a:xfrm>
            <a:off x="0" y="6085840"/>
            <a:ext cx="643938" cy="480422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02AB99-2106-2146-AE81-1FCE6F694E66}"/>
              </a:ext>
            </a:extLst>
          </p:cNvPr>
          <p:cNvSpPr txBox="1"/>
          <p:nvPr userDrawn="1"/>
        </p:nvSpPr>
        <p:spPr>
          <a:xfrm>
            <a:off x="139763" y="6172162"/>
            <a:ext cx="50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04F5BC4-477E-B747-8D1D-ED42066DC249}" type="slidenum">
              <a:rPr lang="en-US" sz="1400" b="1" smtClean="0">
                <a:solidFill>
                  <a:schemeClr val="accent2">
                    <a:lumMod val="75000"/>
                  </a:schemeClr>
                </a:solidFill>
              </a:rPr>
              <a:pPr algn="ctr"/>
              <a:t>‹#›</a:t>
            </a:fld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00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65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64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63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chemeClr val="accent1">
                <a:lumMod val="90000"/>
                <a:lumOff val="10000"/>
                <a:alpha val="20000"/>
              </a:schemeClr>
            </a:gs>
            <a:gs pos="41000">
              <a:schemeClr val="bg1">
                <a:alpha val="2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404" y="1825625"/>
            <a:ext cx="100584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D7848DC-05A7-EC43-9FED-66510FFEBCD2}"/>
              </a:ext>
            </a:extLst>
          </p:cNvPr>
          <p:cNvCxnSpPr>
            <a:cxnSpLocks/>
          </p:cNvCxnSpPr>
          <p:nvPr userDrawn="1"/>
        </p:nvCxnSpPr>
        <p:spPr>
          <a:xfrm>
            <a:off x="1068404" y="-464344"/>
            <a:ext cx="0" cy="3720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6E9F910-AE7A-134B-B762-D5121DE08F30}"/>
              </a:ext>
            </a:extLst>
          </p:cNvPr>
          <p:cNvCxnSpPr>
            <a:cxnSpLocks/>
          </p:cNvCxnSpPr>
          <p:nvPr userDrawn="1"/>
        </p:nvCxnSpPr>
        <p:spPr>
          <a:xfrm>
            <a:off x="11123681" y="-464344"/>
            <a:ext cx="0" cy="3720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D1EA898-33EB-C74C-AF7B-699F362D0308}"/>
              </a:ext>
            </a:extLst>
          </p:cNvPr>
          <p:cNvCxnSpPr>
            <a:cxnSpLocks/>
          </p:cNvCxnSpPr>
          <p:nvPr userDrawn="1"/>
        </p:nvCxnSpPr>
        <p:spPr>
          <a:xfrm>
            <a:off x="-470780" y="1585559"/>
            <a:ext cx="37246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1A4AB2-8ED9-C34F-A842-A72C43752882}"/>
              </a:ext>
            </a:extLst>
          </p:cNvPr>
          <p:cNvCxnSpPr>
            <a:cxnSpLocks/>
          </p:cNvCxnSpPr>
          <p:nvPr userDrawn="1"/>
        </p:nvCxnSpPr>
        <p:spPr>
          <a:xfrm>
            <a:off x="-470780" y="6537804"/>
            <a:ext cx="37246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5828A3-BBE5-0B4F-BAA7-DC08F776564D}"/>
              </a:ext>
            </a:extLst>
          </p:cNvPr>
          <p:cNvSpPr txBox="1"/>
          <p:nvPr userDrawn="1"/>
        </p:nvSpPr>
        <p:spPr>
          <a:xfrm>
            <a:off x="11097369" y="-531048"/>
            <a:ext cx="11314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chemeClr val="bg2"/>
                </a:solidFill>
              </a:rPr>
              <a:t>U.S. Copyright Office template updated 9/5/2019</a:t>
            </a:r>
          </a:p>
        </p:txBody>
      </p:sp>
    </p:spTree>
    <p:extLst>
      <p:ext uri="{BB962C8B-B14F-4D97-AF65-F5344CB8AC3E}">
        <p14:creationId xmlns:p14="http://schemas.microsoft.com/office/powerpoint/2010/main" val="1044381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93" r:id="rId3"/>
    <p:sldLayoutId id="2147483784" r:id="rId4"/>
    <p:sldLayoutId id="2147483877" r:id="rId5"/>
    <p:sldLayoutId id="2147483777" r:id="rId6"/>
    <p:sldLayoutId id="2147483775" r:id="rId7"/>
    <p:sldLayoutId id="2147483776" r:id="rId8"/>
    <p:sldLayoutId id="2147483796" r:id="rId9"/>
    <p:sldLayoutId id="214748379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5" r:id="rId17"/>
    <p:sldLayoutId id="2147483787" r:id="rId18"/>
    <p:sldLayoutId id="2147483788" r:id="rId19"/>
    <p:sldLayoutId id="2147483789" r:id="rId20"/>
    <p:sldLayoutId id="2147483790" r:id="rId21"/>
    <p:sldLayoutId id="2147483791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36538" indent="-236538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687388" indent="-225425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50938" indent="-214313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788" indent="-214313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00000">
              <a:schemeClr val="tx2"/>
            </a:gs>
            <a:gs pos="41000">
              <a:schemeClr val="tx2">
                <a:lumMod val="90000"/>
                <a:lumOff val="1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3100" y="1825625"/>
            <a:ext cx="1006370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D7848DC-05A7-EC43-9FED-66510FFEBCD2}"/>
              </a:ext>
            </a:extLst>
          </p:cNvPr>
          <p:cNvCxnSpPr>
            <a:cxnSpLocks/>
          </p:cNvCxnSpPr>
          <p:nvPr userDrawn="1"/>
        </p:nvCxnSpPr>
        <p:spPr>
          <a:xfrm>
            <a:off x="1063100" y="-464344"/>
            <a:ext cx="0" cy="3720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6E9F910-AE7A-134B-B762-D5121DE08F30}"/>
              </a:ext>
            </a:extLst>
          </p:cNvPr>
          <p:cNvCxnSpPr>
            <a:cxnSpLocks/>
          </p:cNvCxnSpPr>
          <p:nvPr userDrawn="1"/>
        </p:nvCxnSpPr>
        <p:spPr>
          <a:xfrm>
            <a:off x="11126804" y="-464344"/>
            <a:ext cx="0" cy="3720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D1EA898-33EB-C74C-AF7B-699F362D0308}"/>
              </a:ext>
            </a:extLst>
          </p:cNvPr>
          <p:cNvCxnSpPr>
            <a:cxnSpLocks/>
          </p:cNvCxnSpPr>
          <p:nvPr userDrawn="1"/>
        </p:nvCxnSpPr>
        <p:spPr>
          <a:xfrm>
            <a:off x="-470780" y="1585559"/>
            <a:ext cx="37246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1A4AB2-8ED9-C34F-A842-A72C43752882}"/>
              </a:ext>
            </a:extLst>
          </p:cNvPr>
          <p:cNvCxnSpPr>
            <a:cxnSpLocks/>
          </p:cNvCxnSpPr>
          <p:nvPr userDrawn="1"/>
        </p:nvCxnSpPr>
        <p:spPr>
          <a:xfrm>
            <a:off x="-470780" y="6537804"/>
            <a:ext cx="37246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D37CBCA-35F8-7C42-BE09-5CBA37ABF656}"/>
              </a:ext>
            </a:extLst>
          </p:cNvPr>
          <p:cNvSpPr txBox="1"/>
          <p:nvPr userDrawn="1"/>
        </p:nvSpPr>
        <p:spPr>
          <a:xfrm>
            <a:off x="11097369" y="-531048"/>
            <a:ext cx="11314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chemeClr val="bg2"/>
                </a:solidFill>
              </a:rPr>
              <a:t>U.S. Copyright Office template updated 9/5/2019</a:t>
            </a:r>
          </a:p>
        </p:txBody>
      </p:sp>
    </p:spTree>
    <p:extLst>
      <p:ext uri="{BB962C8B-B14F-4D97-AF65-F5344CB8AC3E}">
        <p14:creationId xmlns:p14="http://schemas.microsoft.com/office/powerpoint/2010/main" val="1290975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75" r:id="rId3"/>
    <p:sldLayoutId id="2147483867" r:id="rId4"/>
    <p:sldLayoutId id="2147483878" r:id="rId5"/>
    <p:sldLayoutId id="2147483860" r:id="rId6"/>
    <p:sldLayoutId id="2147483857" r:id="rId7"/>
    <p:sldLayoutId id="2147483876" r:id="rId8"/>
    <p:sldLayoutId id="2147483858" r:id="rId9"/>
    <p:sldLayoutId id="2147483859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8" r:id="rId17"/>
    <p:sldLayoutId id="2147483870" r:id="rId18"/>
    <p:sldLayoutId id="2147483871" r:id="rId19"/>
    <p:sldLayoutId id="2147483872" r:id="rId20"/>
    <p:sldLayoutId id="2147483873" r:id="rId21"/>
    <p:sldLayoutId id="2147483874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Clr>
          <a:schemeClr val="accent5"/>
        </a:buClr>
        <a:buFontTx/>
        <a:buNone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230188" indent="-230188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690563" indent="-230188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150938" indent="-230188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1603375" indent="-230188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chemeClr val="accent2">
                <a:lumMod val="40000"/>
                <a:lumOff val="60000"/>
              </a:schemeClr>
            </a:gs>
            <a:gs pos="4100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8779" y="1825625"/>
            <a:ext cx="1006802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D7848DC-05A7-EC43-9FED-66510FFEBCD2}"/>
              </a:ext>
            </a:extLst>
          </p:cNvPr>
          <p:cNvCxnSpPr>
            <a:cxnSpLocks/>
          </p:cNvCxnSpPr>
          <p:nvPr userDrawn="1"/>
        </p:nvCxnSpPr>
        <p:spPr>
          <a:xfrm>
            <a:off x="1058779" y="-464344"/>
            <a:ext cx="0" cy="3720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6E9F910-AE7A-134B-B762-D5121DE08F30}"/>
              </a:ext>
            </a:extLst>
          </p:cNvPr>
          <p:cNvCxnSpPr>
            <a:cxnSpLocks/>
          </p:cNvCxnSpPr>
          <p:nvPr userDrawn="1"/>
        </p:nvCxnSpPr>
        <p:spPr>
          <a:xfrm>
            <a:off x="11126805" y="-464344"/>
            <a:ext cx="0" cy="3720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D1EA898-33EB-C74C-AF7B-699F362D0308}"/>
              </a:ext>
            </a:extLst>
          </p:cNvPr>
          <p:cNvCxnSpPr>
            <a:cxnSpLocks/>
          </p:cNvCxnSpPr>
          <p:nvPr userDrawn="1"/>
        </p:nvCxnSpPr>
        <p:spPr>
          <a:xfrm>
            <a:off x="-470780" y="1585559"/>
            <a:ext cx="37246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1A4AB2-8ED9-C34F-A842-A72C43752882}"/>
              </a:ext>
            </a:extLst>
          </p:cNvPr>
          <p:cNvCxnSpPr>
            <a:cxnSpLocks/>
          </p:cNvCxnSpPr>
          <p:nvPr userDrawn="1"/>
        </p:nvCxnSpPr>
        <p:spPr>
          <a:xfrm>
            <a:off x="-470780" y="6537804"/>
            <a:ext cx="37246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B82208D-D583-1C4B-B92D-76D3C555C4E7}"/>
              </a:ext>
            </a:extLst>
          </p:cNvPr>
          <p:cNvSpPr txBox="1"/>
          <p:nvPr userDrawn="1"/>
        </p:nvSpPr>
        <p:spPr>
          <a:xfrm>
            <a:off x="11097369" y="-531048"/>
            <a:ext cx="11314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chemeClr val="bg2"/>
                </a:solidFill>
              </a:rPr>
              <a:t>U.S. Copyright Office template updated 9/5/2019</a:t>
            </a:r>
          </a:p>
        </p:txBody>
      </p:sp>
    </p:spTree>
    <p:extLst>
      <p:ext uri="{BB962C8B-B14F-4D97-AF65-F5344CB8AC3E}">
        <p14:creationId xmlns:p14="http://schemas.microsoft.com/office/powerpoint/2010/main" val="65048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52" r:id="rId3"/>
    <p:sldLayoutId id="2147483844" r:id="rId4"/>
    <p:sldLayoutId id="2147483879" r:id="rId5"/>
    <p:sldLayoutId id="2147483837" r:id="rId6"/>
    <p:sldLayoutId id="2147483833" r:id="rId7"/>
    <p:sldLayoutId id="2147483834" r:id="rId8"/>
    <p:sldLayoutId id="2147483835" r:id="rId9"/>
    <p:sldLayoutId id="2147483836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5" r:id="rId17"/>
    <p:sldLayoutId id="2147483847" r:id="rId18"/>
    <p:sldLayoutId id="2147483848" r:id="rId19"/>
    <p:sldLayoutId id="2147483849" r:id="rId20"/>
    <p:sldLayoutId id="2147483850" r:id="rId21"/>
    <p:sldLayoutId id="2147483851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Clr>
          <a:schemeClr val="accent5"/>
        </a:buClr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87338" indent="-277813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692150" indent="-222250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4588" indent="-231775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606550" indent="-222250" algn="l" defTabSz="914400" rtl="0" eaLnBrk="1" latinLnBrk="0" hangingPunct="1">
        <a:lnSpc>
          <a:spcPct val="10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creativecommons.org/licenses/by-nc-sa/4.0/" TargetMode="External"/><Relationship Id="rId4" Type="http://schemas.openxmlformats.org/officeDocument/2006/relationships/image" Target="../media/image17.tm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BCB50FC-76E9-0042-803F-208E24A6F7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Copyright and Social Media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322DE94-DE6F-5E46-A143-3232379D54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August 25, 2021</a:t>
            </a:r>
          </a:p>
        </p:txBody>
      </p:sp>
    </p:spTree>
    <p:extLst>
      <p:ext uri="{BB962C8B-B14F-4D97-AF65-F5344CB8AC3E}">
        <p14:creationId xmlns:p14="http://schemas.microsoft.com/office/powerpoint/2010/main" val="316693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CREATED IT: GOVERNMENT WORKS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3"/>
          </p:nvPr>
        </p:nvSpPr>
        <p:spPr>
          <a:xfrm>
            <a:off x="1188720" y="1591202"/>
            <a:ext cx="4572939" cy="4293784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/>
          <a:lstStyle/>
          <a:p>
            <a:pPr algn="ctr"/>
            <a:r>
              <a:rPr lang="en-US" i="1" dirty="0">
                <a:solidFill>
                  <a:sysClr val="windowText" lastClr="000000"/>
                </a:solidFill>
              </a:rPr>
              <a:t>Copyright protection is not </a:t>
            </a:r>
            <a:br>
              <a:rPr lang="en-US" i="1" dirty="0">
                <a:solidFill>
                  <a:sysClr val="windowText" lastClr="000000"/>
                </a:solidFill>
              </a:rPr>
            </a:br>
            <a:r>
              <a:rPr lang="en-US" i="1" dirty="0">
                <a:solidFill>
                  <a:sysClr val="windowText" lastClr="000000"/>
                </a:solidFill>
              </a:rPr>
              <a:t>available for any work of the </a:t>
            </a:r>
            <a:br>
              <a:rPr lang="en-US" i="1" dirty="0">
                <a:solidFill>
                  <a:sysClr val="windowText" lastClr="000000"/>
                </a:solidFill>
              </a:rPr>
            </a:br>
            <a:r>
              <a:rPr lang="en-US" i="1" dirty="0">
                <a:solidFill>
                  <a:sysClr val="windowText" lastClr="000000"/>
                </a:solidFill>
              </a:rPr>
              <a:t>United States Government . . 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2"/>
          </p:nvPr>
        </p:nvSpPr>
        <p:spPr>
          <a:xfrm>
            <a:off x="6217920" y="1591201"/>
            <a:ext cx="4572000" cy="4293785"/>
          </a:xfrm>
          <a:solidFill>
            <a:schemeClr val="accent1">
              <a:lumMod val="10000"/>
              <a:lumOff val="90000"/>
            </a:schemeClr>
          </a:solidFill>
        </p:spPr>
        <p:txBody>
          <a:bodyPr anchor="ctr"/>
          <a:lstStyle/>
          <a:p>
            <a:pPr algn="ctr"/>
            <a:r>
              <a:rPr lang="en-US" i="1" dirty="0">
                <a:solidFill>
                  <a:sysClr val="windowText" lastClr="000000"/>
                </a:solidFill>
              </a:rPr>
              <a:t>A</a:t>
            </a:r>
            <a:br>
              <a:rPr lang="en-US" i="1" dirty="0">
                <a:solidFill>
                  <a:sysClr val="windowText" lastClr="000000"/>
                </a:solidFill>
              </a:rPr>
            </a:br>
            <a:r>
              <a:rPr lang="en-US" i="1" dirty="0">
                <a:solidFill>
                  <a:sysClr val="windowText" lastClr="000000"/>
                </a:solidFill>
              </a:rPr>
              <a:t>“work of the United States Government” </a:t>
            </a:r>
            <a:br>
              <a:rPr lang="en-US" i="1" dirty="0">
                <a:solidFill>
                  <a:sysClr val="windowText" lastClr="000000"/>
                </a:solidFill>
              </a:rPr>
            </a:br>
            <a:r>
              <a:rPr lang="en-US" i="1" dirty="0">
                <a:solidFill>
                  <a:sysClr val="windowText" lastClr="000000"/>
                </a:solidFill>
              </a:rPr>
              <a:t>is a work prepared by an officer </a:t>
            </a:r>
            <a:br>
              <a:rPr lang="en-US" i="1" dirty="0">
                <a:solidFill>
                  <a:sysClr val="windowText" lastClr="000000"/>
                </a:solidFill>
              </a:rPr>
            </a:br>
            <a:r>
              <a:rPr lang="en-US" i="1" dirty="0">
                <a:solidFill>
                  <a:sysClr val="windowText" lastClr="000000"/>
                </a:solidFill>
              </a:rPr>
              <a:t>or employee of the United States Government </a:t>
            </a:r>
            <a:br>
              <a:rPr lang="en-US" i="1" dirty="0">
                <a:solidFill>
                  <a:sysClr val="windowText" lastClr="000000"/>
                </a:solidFill>
              </a:rPr>
            </a:br>
            <a:r>
              <a:rPr lang="en-US" b="1" i="1" u="sng" dirty="0">
                <a:solidFill>
                  <a:sysClr val="windowText" lastClr="000000"/>
                </a:solidFill>
              </a:rPr>
              <a:t>as part of that person’s official duties.</a:t>
            </a:r>
            <a:endParaRPr lang="en-US" i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Government Works and Employees</a:t>
            </a:r>
          </a:p>
        </p:txBody>
      </p:sp>
      <p:pic>
        <p:nvPicPr>
          <p:cNvPr id="3074" name="Picture 2" descr="Example of a social media post by the U.S. Copyright Office. Image of the first landing on the moon.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90"/>
          <a:stretch/>
        </p:blipFill>
        <p:spPr bwMode="auto">
          <a:xfrm>
            <a:off x="1097280" y="1600200"/>
            <a:ext cx="4943475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9" descr="Example of a social media post by the U.S. Copyright Office. Image of a dog and cat for National Pet Day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493" y="1600200"/>
            <a:ext cx="4988007" cy="3499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54E13D-FF9A-3444-91DC-00D2932EF39F}"/>
              </a:ext>
            </a:extLst>
          </p:cNvPr>
          <p:cNvSpPr txBox="1"/>
          <p:nvPr/>
        </p:nvSpPr>
        <p:spPr>
          <a:xfrm>
            <a:off x="3922944" y="5415112"/>
            <a:ext cx="2117811" cy="677108"/>
          </a:xfrm>
          <a:prstGeom prst="rect">
            <a:avLst/>
          </a:prstGeom>
          <a:solidFill>
            <a:schemeClr val="accent3"/>
          </a:solidFill>
        </p:spPr>
        <p:txBody>
          <a:bodyPr wrap="square" lIns="182880" tIns="182880" rIns="182880" bIns="182880" rtlCol="0" anchor="ctr" anchorCtr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</a:rPr>
              <a:t>Yes!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54E13D-FF9A-3444-91DC-00D2932EF39F}"/>
              </a:ext>
            </a:extLst>
          </p:cNvPr>
          <p:cNvSpPr txBox="1"/>
          <p:nvPr/>
        </p:nvSpPr>
        <p:spPr>
          <a:xfrm>
            <a:off x="9176689" y="5415112"/>
            <a:ext cx="2117811" cy="677108"/>
          </a:xfrm>
          <a:prstGeom prst="rect">
            <a:avLst/>
          </a:prstGeom>
          <a:solidFill>
            <a:schemeClr val="accent3"/>
          </a:solidFill>
        </p:spPr>
        <p:txBody>
          <a:bodyPr wrap="square" lIns="182880" tIns="182880" rIns="182880" bIns="182880" rtlCol="0" anchor="ctr" anchorCtr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</a:rPr>
              <a:t>No!</a:t>
            </a:r>
          </a:p>
        </p:txBody>
      </p:sp>
    </p:spTree>
    <p:extLst>
      <p:ext uri="{BB962C8B-B14F-4D97-AF65-F5344CB8AC3E}">
        <p14:creationId xmlns:p14="http://schemas.microsoft.com/office/powerpoint/2010/main" val="132891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144BEE1-847F-3E4B-B8FC-2C9F7A605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Use: How do I use it?</a:t>
            </a:r>
          </a:p>
        </p:txBody>
      </p:sp>
    </p:spTree>
    <p:extLst>
      <p:ext uri="{BB962C8B-B14F-4D97-AF65-F5344CB8AC3E}">
        <p14:creationId xmlns:p14="http://schemas.microsoft.com/office/powerpoint/2010/main" val="151547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Exclusive Rights are Subject to Limitations</a:t>
            </a:r>
          </a:p>
        </p:txBody>
      </p:sp>
      <p:pic>
        <p:nvPicPr>
          <p:cNvPr id="6" name="Picture Placeholder 5" descr="A young girl looks at a laptop computer screen, which displays a teacher giving a lesson. The student has a pad of paper in front of them and is writing." title="Student looking at computer lesson">
            <a:extLst>
              <a:ext uri="{FF2B5EF4-FFF2-40B4-BE49-F238E27FC236}">
                <a16:creationId xmlns:a16="http://schemas.microsoft.com/office/drawing/2014/main" id="{4150978E-760C-A34D-A494-ECEC6E9A7B0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34897" y="1484326"/>
            <a:ext cx="6608549" cy="4264485"/>
          </a:xfrm>
        </p:spPr>
      </p:pic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7978013" y="1484326"/>
            <a:ext cx="2981740" cy="4362828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Statute sets out specific situations, such as: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Face-to-face teaching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Formal online teaching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Selling or disposing a physical copy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Streaming and distributing music</a:t>
            </a:r>
          </a:p>
          <a:p>
            <a:pPr>
              <a:spcBef>
                <a:spcPts val="1200"/>
              </a:spcBef>
            </a:pPr>
            <a:r>
              <a:rPr lang="en-US" dirty="0"/>
              <a:t>Today, we’ll focus on one of the most popular: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Fair use</a:t>
            </a:r>
          </a:p>
        </p:txBody>
      </p:sp>
    </p:spTree>
    <p:extLst>
      <p:ext uri="{BB962C8B-B14F-4D97-AF65-F5344CB8AC3E}">
        <p14:creationId xmlns:p14="http://schemas.microsoft.com/office/powerpoint/2010/main" val="328479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36F0D0-BF0D-684D-9B3E-9B95B32CA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107 FOUR FACTORS</a:t>
            </a:r>
          </a:p>
        </p:txBody>
      </p:sp>
      <p:pic>
        <p:nvPicPr>
          <p:cNvPr id="1026" name="Picture 2" descr="A picture of former Register of Copyrights Barbara Ringer at a Congressional hearing for the revision of copyright law prior to the 1976 Copyright Act." title="Barbara Ringer"/>
          <p:cNvPicPr>
            <a:picLocks noGrp="1" noChangeAspect="1" noChangeArrowheads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5840" y="1590675"/>
            <a:ext cx="3053075" cy="4370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53B808-5244-0849-8CE6-B87C3AAB41D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332288" y="1590675"/>
            <a:ext cx="6839804" cy="4370829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In determining whether the use made of a work in any particular case is a fair use the factors to be considered shall include – </a:t>
            </a:r>
          </a:p>
          <a:p>
            <a:pPr marL="457200" indent="-457200">
              <a:buAutoNum type="arabicParenBoth"/>
            </a:pPr>
            <a:r>
              <a:rPr lang="en-US" dirty="0"/>
              <a:t>The </a:t>
            </a:r>
            <a:r>
              <a:rPr lang="en-US" b="1" dirty="0">
                <a:solidFill>
                  <a:schemeClr val="accent4"/>
                </a:solidFill>
              </a:rPr>
              <a:t>purpose and character </a:t>
            </a:r>
            <a:r>
              <a:rPr lang="en-US" dirty="0"/>
              <a:t>of the use, including whether such us is of a commercial nature or is for nonprofit educational purposes</a:t>
            </a:r>
          </a:p>
          <a:p>
            <a:pPr marL="457200" indent="-457200">
              <a:buAutoNum type="arabicParenBoth"/>
            </a:pPr>
            <a:r>
              <a:rPr lang="en-US" dirty="0"/>
              <a:t>The </a:t>
            </a:r>
            <a:r>
              <a:rPr lang="en-US" b="1" dirty="0">
                <a:solidFill>
                  <a:schemeClr val="accent4"/>
                </a:solidFill>
              </a:rPr>
              <a:t>nature</a:t>
            </a:r>
            <a:r>
              <a:rPr lang="en-US" dirty="0"/>
              <a:t> of the copyrighted work</a:t>
            </a:r>
          </a:p>
          <a:p>
            <a:pPr marL="457200" indent="-457200">
              <a:buAutoNum type="arabicParenBoth"/>
            </a:pPr>
            <a:r>
              <a:rPr lang="en-US" dirty="0"/>
              <a:t>The </a:t>
            </a:r>
            <a:r>
              <a:rPr lang="en-US" b="1" dirty="0">
                <a:solidFill>
                  <a:schemeClr val="accent4"/>
                </a:solidFill>
              </a:rPr>
              <a:t>amount and substantiality</a:t>
            </a:r>
            <a:r>
              <a:rPr lang="en-US" dirty="0"/>
              <a:t> of the portion used in relation to the copyrighted work as a whole; and</a:t>
            </a:r>
          </a:p>
          <a:p>
            <a:pPr marL="457200" indent="-457200">
              <a:buAutoNum type="arabicParenBoth"/>
            </a:pPr>
            <a:r>
              <a:rPr lang="en-US" dirty="0"/>
              <a:t>The </a:t>
            </a:r>
            <a:r>
              <a:rPr lang="en-US" b="1" dirty="0">
                <a:solidFill>
                  <a:schemeClr val="accent4"/>
                </a:solidFill>
              </a:rPr>
              <a:t>effect of the use </a:t>
            </a:r>
            <a:r>
              <a:rPr lang="en-US" dirty="0"/>
              <a:t>upon the potential market for or value of the copyrighted work.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3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USE: YOUR MILEAGE MAY VARY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1505077"/>
            <a:ext cx="10471052" cy="454403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Fair use is determined on a case-by-case basis</a:t>
            </a:r>
          </a:p>
          <a:p>
            <a:pPr marL="579438" lvl="1" indent="-342900"/>
            <a:r>
              <a:rPr lang="en-US" dirty="0"/>
              <a:t>Why am I using the work?</a:t>
            </a:r>
          </a:p>
          <a:p>
            <a:pPr marL="1030288" lvl="2" indent="-342900">
              <a:spcBef>
                <a:spcPts val="600"/>
              </a:spcBef>
            </a:pPr>
            <a:r>
              <a:rPr lang="en-US" dirty="0"/>
              <a:t>What am I adding to the work? </a:t>
            </a:r>
          </a:p>
          <a:p>
            <a:pPr marL="1030288" lvl="2" indent="-342900">
              <a:spcBef>
                <a:spcPts val="0"/>
              </a:spcBef>
            </a:pPr>
            <a:r>
              <a:rPr lang="en-US" dirty="0"/>
              <a:t>Does my use change the meaning of the work?</a:t>
            </a:r>
          </a:p>
          <a:p>
            <a:pPr marL="579438" lvl="1" indent="-342900"/>
            <a:r>
              <a:rPr lang="en-US" dirty="0"/>
              <a:t>How much am I using the work?</a:t>
            </a:r>
          </a:p>
          <a:p>
            <a:pPr marL="579438" lvl="1" indent="-342900"/>
            <a:r>
              <a:rPr lang="en-US" dirty="0"/>
              <a:t>What type of work is this? Mostly factual? Highly creative?</a:t>
            </a:r>
          </a:p>
          <a:p>
            <a:pPr marL="579438" lvl="1" indent="-342900"/>
            <a:r>
              <a:rPr lang="en-US" dirty="0"/>
              <a:t>Does my use replace a usual licensing stream or otherwise affect the owner’s market?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Fair use final determination is made by a court</a:t>
            </a:r>
          </a:p>
          <a:p>
            <a:pPr marL="579438" lvl="1" indent="-342900"/>
            <a:r>
              <a:rPr lang="en-US" dirty="0"/>
              <a:t>Risk involved</a:t>
            </a:r>
          </a:p>
          <a:p>
            <a:pPr>
              <a:spcBef>
                <a:spcPts val="1200"/>
              </a:spcBef>
            </a:pPr>
            <a:r>
              <a:rPr lang="en-US" dirty="0"/>
              <a:t>As a result: what level of risk is involved in any particular use, and what does my institution think about it?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199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144BEE1-847F-3E4B-B8FC-2C9F7A605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Creative Commons: How does it work?</a:t>
            </a:r>
          </a:p>
        </p:txBody>
      </p:sp>
    </p:spTree>
    <p:extLst>
      <p:ext uri="{BB962C8B-B14F-4D97-AF65-F5344CB8AC3E}">
        <p14:creationId xmlns:p14="http://schemas.microsoft.com/office/powerpoint/2010/main" val="1940451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LEGAL STRUCTURE FOR CREATIVE COMMONS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1463040"/>
            <a:ext cx="10471052" cy="452745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Copyright owners have the ability to engage in or to </a:t>
            </a:r>
            <a:r>
              <a:rPr lang="en-US" b="1" i="1" dirty="0"/>
              <a:t>authorize</a:t>
            </a:r>
            <a:r>
              <a:rPr lang="en-US" dirty="0"/>
              <a:t> the exclusive rights </a:t>
            </a:r>
            <a:br>
              <a:rPr lang="en-US" dirty="0"/>
            </a:br>
            <a:r>
              <a:rPr lang="en-US" dirty="0"/>
              <a:t>in Section 106: reproduce, distribute, adapt, publicly perform, publicly display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“Authorization” = license</a:t>
            </a:r>
          </a:p>
          <a:p>
            <a:pPr marL="579438" lvl="1" indent="-342900"/>
            <a:r>
              <a:rPr lang="en-US" dirty="0"/>
              <a:t>VERY BROAD!</a:t>
            </a:r>
          </a:p>
          <a:p>
            <a:pPr marL="579438" lvl="1" indent="-342900"/>
            <a:r>
              <a:rPr lang="en-US" dirty="0"/>
              <a:t>Copyright owners have flexibility to grant permission under wide range of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Creative commons is a </a:t>
            </a:r>
            <a:r>
              <a:rPr lang="en-US" b="1" i="1" dirty="0"/>
              <a:t>public license</a:t>
            </a:r>
          </a:p>
          <a:p>
            <a:pPr marL="579438" lvl="1" indent="-342900"/>
            <a:r>
              <a:rPr lang="en-US" dirty="0"/>
              <a:t>Non-exclusive</a:t>
            </a:r>
          </a:p>
          <a:p>
            <a:pPr marL="579438" lvl="1" indent="-342900"/>
            <a:r>
              <a:rPr lang="en-US" dirty="0"/>
              <a:t>Copyright still present – you’re invited to use/remix/share</a:t>
            </a:r>
          </a:p>
          <a:p>
            <a:pPr marL="579438" lvl="1" indent="-342900"/>
            <a:r>
              <a:rPr lang="en-US" dirty="0"/>
              <a:t>Standard template for copyright owners to apply to their works</a:t>
            </a:r>
          </a:p>
          <a:p>
            <a:pPr marL="685800" lvl="1"/>
            <a:r>
              <a:rPr lang="en-US" dirty="0"/>
              <a:t>Owner grants to the general public the right to use the work </a:t>
            </a:r>
          </a:p>
          <a:p>
            <a:pPr marL="685800" lvl="1">
              <a:spcBef>
                <a:spcPts val="0"/>
              </a:spcBef>
            </a:pPr>
            <a:r>
              <a:rPr lang="en-US" dirty="0"/>
              <a:t>Can be unrestricted or can be restricted by type of use and specifications </a:t>
            </a:r>
            <a:br>
              <a:rPr lang="en-US" dirty="0"/>
            </a:br>
            <a:r>
              <a:rPr lang="en-US" dirty="0"/>
              <a:t>on attribution</a:t>
            </a:r>
          </a:p>
        </p:txBody>
      </p:sp>
    </p:spTree>
    <p:extLst>
      <p:ext uri="{BB962C8B-B14F-4D97-AF65-F5344CB8AC3E}">
        <p14:creationId xmlns:p14="http://schemas.microsoft.com/office/powerpoint/2010/main" val="811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Flow</a:t>
            </a:r>
          </a:p>
        </p:txBody>
      </p:sp>
      <p:pic>
        <p:nvPicPr>
          <p:cNvPr id="1026" name="Picture 2" descr="A picture of pink flowers, used as an example of an image offered under creative commons." title="Flower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22" y="2398728"/>
            <a:ext cx="2969999" cy="296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Describes terms: Attribution, NonCommercial, ShareAlike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6428" y="617561"/>
            <a:ext cx="4852756" cy="3265266"/>
          </a:xfrm>
          <a:prstGeom prst="rect">
            <a:avLst/>
          </a:prstGeom>
        </p:spPr>
      </p:pic>
      <p:pic>
        <p:nvPicPr>
          <p:cNvPr id="11" name="Picture 2" descr="Flowers&#10;&#10;The same picture of pink flowers as to the left of the slide, used as an example of an image offered under creative commons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7491" y="2396927"/>
            <a:ext cx="29718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ight Arrow 14" descr="The arrow points to a sample creative commons license." title="The License"/>
          <p:cNvSpPr/>
          <p:nvPr/>
        </p:nvSpPr>
        <p:spPr>
          <a:xfrm rot="10800000">
            <a:off x="3648121" y="5470310"/>
            <a:ext cx="836796" cy="785716"/>
          </a:xfrm>
          <a:prstGeom prst="rightArrow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44782" y="5540003"/>
            <a:ext cx="1530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</a:p>
          <a:p>
            <a:r>
              <a:rPr lang="en-US" dirty="0"/>
              <a:t>License</a:t>
            </a:r>
          </a:p>
        </p:txBody>
      </p:sp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73" y="5474672"/>
            <a:ext cx="2478983" cy="765978"/>
          </a:xfrm>
          <a:prstGeom prst="rect">
            <a:avLst/>
          </a:prstGeom>
        </p:spPr>
      </p:pic>
      <p:sp>
        <p:nvSpPr>
          <p:cNvPr id="13" name="Right Arrow 12" descr="The arrow points to the terms of use for a particular creative commons license." title="The Terms"/>
          <p:cNvSpPr/>
          <p:nvPr/>
        </p:nvSpPr>
        <p:spPr>
          <a:xfrm rot="16200000">
            <a:off x="5744408" y="4045490"/>
            <a:ext cx="836796" cy="785716"/>
          </a:xfrm>
          <a:prstGeom prst="rightArrow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397691" y="4918635"/>
            <a:ext cx="1530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</a:t>
            </a:r>
          </a:p>
          <a:p>
            <a:pPr algn="ctr"/>
            <a:r>
              <a:rPr lang="en-US" dirty="0"/>
              <a:t>Terms</a:t>
            </a:r>
          </a:p>
        </p:txBody>
      </p:sp>
      <p:sp>
        <p:nvSpPr>
          <p:cNvPr id="16" name="Right Arrow 15" descr="The arrow points to a correct creative commons license label." title="The Use"/>
          <p:cNvSpPr/>
          <p:nvPr/>
        </p:nvSpPr>
        <p:spPr>
          <a:xfrm>
            <a:off x="7663491" y="5470310"/>
            <a:ext cx="836796" cy="785716"/>
          </a:xfrm>
          <a:prstGeom prst="rightArrow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133261" y="5540003"/>
            <a:ext cx="1530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The </a:t>
            </a:r>
          </a:p>
          <a:p>
            <a:pPr algn="r"/>
            <a:r>
              <a:rPr lang="en-US" dirty="0"/>
              <a:t>Use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58536" y="5453015"/>
            <a:ext cx="32800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 Whitney Levandusky 2021, </a:t>
            </a:r>
          </a:p>
          <a:p>
            <a:r>
              <a:rPr lang="en-US" dirty="0">
                <a:hlinkClick r:id="rId5"/>
              </a:rPr>
              <a:t>CC BY-NC-SA 4.0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no modifications</a:t>
            </a:r>
          </a:p>
        </p:txBody>
      </p:sp>
    </p:spTree>
    <p:extLst>
      <p:ext uri="{BB962C8B-B14F-4D97-AF65-F5344CB8AC3E}">
        <p14:creationId xmlns:p14="http://schemas.microsoft.com/office/powerpoint/2010/main" val="89516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144BEE1-847F-3E4B-B8FC-2C9F7A605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Memes: Where do they come from?</a:t>
            </a:r>
          </a:p>
        </p:txBody>
      </p:sp>
    </p:spTree>
    <p:extLst>
      <p:ext uri="{BB962C8B-B14F-4D97-AF65-F5344CB8AC3E}">
        <p14:creationId xmlns:p14="http://schemas.microsoft.com/office/powerpoint/2010/main" val="3508179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144BEE1-847F-3E4B-B8FC-2C9F7A605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Copyright: When do I care?</a:t>
            </a:r>
          </a:p>
        </p:txBody>
      </p:sp>
    </p:spTree>
    <p:extLst>
      <p:ext uri="{BB962C8B-B14F-4D97-AF65-F5344CB8AC3E}">
        <p14:creationId xmlns:p14="http://schemas.microsoft.com/office/powerpoint/2010/main" val="494113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MEMES PROTECTED BY COPYRIGHT? SOMETIMES NO.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0"/>
          </p:nvPr>
        </p:nvSpPr>
        <p:spPr>
          <a:xfrm>
            <a:off x="1043609" y="1600200"/>
            <a:ext cx="4591475" cy="3805815"/>
          </a:xfrm>
        </p:spPr>
        <p:txBody>
          <a:bodyPr/>
          <a:lstStyle/>
          <a:p>
            <a:r>
              <a:rPr lang="en-US" b="1" dirty="0"/>
              <a:t>Copyright Concepts at play: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Words and short phrases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Public domain material</a:t>
            </a:r>
          </a:p>
          <a:p>
            <a:pPr marL="685800" lvl="1">
              <a:spcBef>
                <a:spcPts val="600"/>
              </a:spcBef>
            </a:pPr>
            <a:r>
              <a:rPr lang="en-US" dirty="0"/>
              <a:t>Works before 1925</a:t>
            </a:r>
          </a:p>
          <a:p>
            <a:pPr marL="685800" lvl="1">
              <a:spcBef>
                <a:spcPts val="600"/>
              </a:spcBef>
            </a:pPr>
            <a:r>
              <a:rPr lang="en-US" dirty="0"/>
              <a:t>Works that fell out of protection</a:t>
            </a:r>
          </a:p>
          <a:p>
            <a:pPr marL="685800" lvl="1">
              <a:spcBef>
                <a:spcPts val="600"/>
              </a:spcBef>
            </a:pPr>
            <a:r>
              <a:rPr lang="en-US" dirty="0"/>
              <a:t>U.S. Government works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1"/>
          </p:nvPr>
        </p:nvSpPr>
        <p:spPr>
          <a:xfrm>
            <a:off x="6081750" y="1600200"/>
            <a:ext cx="4568136" cy="3805815"/>
          </a:xfrm>
        </p:spPr>
        <p:txBody>
          <a:bodyPr/>
          <a:lstStyle/>
          <a:p>
            <a:r>
              <a:rPr lang="en-US" b="1" dirty="0"/>
              <a:t>Examples: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“TIL . . .”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“My fall plans / the delta variant”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#winning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975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MEMES PROTECTED BY COPYRIGHT? SOMETIMES YES.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043610" y="1600200"/>
            <a:ext cx="4044206" cy="3805815"/>
          </a:xfrm>
        </p:spPr>
        <p:txBody>
          <a:bodyPr/>
          <a:lstStyle/>
          <a:p>
            <a:r>
              <a:rPr lang="en-US" b="1" dirty="0"/>
              <a:t>Copyright Concepts at Play: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Automatic protection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Author has ability to authorize</a:t>
            </a:r>
          </a:p>
          <a:p>
            <a:pPr marL="685800" lvl="1"/>
            <a:r>
              <a:rPr lang="en-US" dirty="0"/>
              <a:t>Social media – what permissions?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Excerpts are equally protected as the whole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5635084" y="1600200"/>
            <a:ext cx="4557483" cy="823912"/>
          </a:xfrm>
        </p:spPr>
        <p:txBody>
          <a:bodyPr anchor="t"/>
          <a:lstStyle/>
          <a:p>
            <a:r>
              <a:rPr lang="en-US" dirty="0">
                <a:solidFill>
                  <a:srgbClr val="00446A"/>
                </a:solidFill>
              </a:rPr>
              <a:t>Examples</a:t>
            </a:r>
          </a:p>
        </p:txBody>
      </p:sp>
      <p:sp>
        <p:nvSpPr>
          <p:cNvPr id="7" name="Explosion 1 6"/>
          <p:cNvSpPr/>
          <p:nvPr/>
        </p:nvSpPr>
        <p:spPr>
          <a:xfrm>
            <a:off x="3584513" y="4015615"/>
            <a:ext cx="2273968" cy="2261937"/>
          </a:xfrm>
          <a:prstGeom prst="irregularSeal1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Check your source!</a:t>
            </a:r>
          </a:p>
        </p:txBody>
      </p:sp>
    </p:spTree>
    <p:extLst>
      <p:ext uri="{BB962C8B-B14F-4D97-AF65-F5344CB8AC3E}">
        <p14:creationId xmlns:p14="http://schemas.microsoft.com/office/powerpoint/2010/main" val="124428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144BEE1-847F-3E4B-B8FC-2C9F7A605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Resources: Where do I find information?</a:t>
            </a:r>
          </a:p>
        </p:txBody>
      </p:sp>
    </p:spTree>
    <p:extLst>
      <p:ext uri="{BB962C8B-B14F-4D97-AF65-F5344CB8AC3E}">
        <p14:creationId xmlns:p14="http://schemas.microsoft.com/office/powerpoint/2010/main" val="3604379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Resources</a:t>
            </a:r>
          </a:p>
        </p:txBody>
      </p:sp>
      <p:pic>
        <p:nvPicPr>
          <p:cNvPr id="5" name="Picture 4" descr="Graphical user interface, website, titled Welcome to the U.S. Copyright Office. Shown on a computer, tablet, and smart phone.">
            <a:extLst>
              <a:ext uri="{FF2B5EF4-FFF2-40B4-BE49-F238E27FC236}">
                <a16:creationId xmlns:a16="http://schemas.microsoft.com/office/drawing/2014/main" id="{54BDBCC6-43C4-3640-A993-FD082566CF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796" y="1232423"/>
            <a:ext cx="7230357" cy="5124217"/>
          </a:xfrm>
          <a:prstGeom prst="rect">
            <a:avLst/>
          </a:prstGeom>
        </p:spPr>
      </p:pic>
      <p:pic>
        <p:nvPicPr>
          <p:cNvPr id="4" name="Picture 3" descr="A graphic representation of the web address copyright.gov" title="copyright.gov word mark">
            <a:extLst>
              <a:ext uri="{FF2B5EF4-FFF2-40B4-BE49-F238E27FC236}">
                <a16:creationId xmlns:a16="http://schemas.microsoft.com/office/drawing/2014/main" id="{F3D25789-7CF6-9A44-BA0C-8834875756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24577" y="2455084"/>
            <a:ext cx="3676137" cy="53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44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ASK</a:t>
            </a:r>
          </a:p>
        </p:txBody>
      </p:sp>
      <p:graphicFrame>
        <p:nvGraphicFramePr>
          <p:cNvPr id="3" name="Diagram 2" descr="A graphic providing three questions to ask when posting content online: (1) when was it created; (2) what type of work is it? (3) who created it" title="Questions to ask when posting content online"/>
          <p:cNvGraphicFramePr/>
          <p:nvPr>
            <p:extLst>
              <p:ext uri="{D42A27DB-BD31-4B8C-83A1-F6EECF244321}">
                <p14:modId xmlns:p14="http://schemas.microsoft.com/office/powerpoint/2010/main" val="501937315"/>
              </p:ext>
            </p:extLst>
          </p:nvPr>
        </p:nvGraphicFramePr>
        <p:xfrm>
          <a:off x="1733236" y="127192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88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WAS IT CREATED?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313340" y="1567756"/>
            <a:ext cx="1763966" cy="522774"/>
          </a:xfrm>
        </p:spPr>
        <p:txBody>
          <a:bodyPr/>
          <a:lstStyle/>
          <a:p>
            <a:pPr algn="ctr"/>
            <a:r>
              <a:rPr lang="en-US" dirty="0"/>
              <a:t>Before 1925: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B1EEF4-314C-734B-97DA-EDCBD83BF448}"/>
              </a:ext>
            </a:extLst>
          </p:cNvPr>
          <p:cNvSpPr/>
          <p:nvPr/>
        </p:nvSpPr>
        <p:spPr>
          <a:xfrm>
            <a:off x="1283004" y="3178844"/>
            <a:ext cx="1824639" cy="163898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Public </a:t>
            </a:r>
            <a:br>
              <a:rPr lang="en-US" dirty="0">
                <a:solidFill>
                  <a:sysClr val="windowText" lastClr="000000"/>
                </a:solidFill>
              </a:rPr>
            </a:br>
            <a:r>
              <a:rPr lang="en-US" dirty="0">
                <a:solidFill>
                  <a:sysClr val="windowText" lastClr="000000"/>
                </a:solidFill>
              </a:rPr>
              <a:t>Domain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2F202A-36B7-0249-8491-989352F5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643532" y="1576754"/>
            <a:ext cx="0" cy="434381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/>
          <p:cNvSpPr>
            <a:spLocks noGrp="1"/>
          </p:cNvSpPr>
          <p:nvPr>
            <p:ph idx="11"/>
          </p:nvPr>
        </p:nvSpPr>
        <p:spPr>
          <a:xfrm>
            <a:off x="4576041" y="1567756"/>
            <a:ext cx="2839024" cy="522774"/>
          </a:xfrm>
        </p:spPr>
        <p:txBody>
          <a:bodyPr/>
          <a:lstStyle/>
          <a:p>
            <a:r>
              <a:rPr lang="en-US" dirty="0"/>
              <a:t>Between 1925 &amp; 1978:</a:t>
            </a:r>
          </a:p>
        </p:txBody>
      </p:sp>
      <p:grpSp>
        <p:nvGrpSpPr>
          <p:cNvPr id="3" name="Group 2" descr="2 squares on the left, 1 square on the right. First square says Initial Term: Publication with Notice. Second square says Past Initial Term, No Renewal? Public Domain. Third square says Renewal Term: Either register with Office OR Automatic">
            <a:extLst>
              <a:ext uri="{FF2B5EF4-FFF2-40B4-BE49-F238E27FC236}">
                <a16:creationId xmlns:a16="http://schemas.microsoft.com/office/drawing/2014/main" id="{D5EBFAB6-FA69-514F-8840-11E3A63C1D34}"/>
              </a:ext>
            </a:extLst>
          </p:cNvPr>
          <p:cNvGrpSpPr/>
          <p:nvPr/>
        </p:nvGrpSpPr>
        <p:grpSpPr>
          <a:xfrm>
            <a:off x="4144705" y="2349981"/>
            <a:ext cx="3701696" cy="3431870"/>
            <a:chOff x="4440440" y="2373427"/>
            <a:chExt cx="3701696" cy="343187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9D30575-7F99-DC40-8FAB-A8DD2EFDE373}"/>
                </a:ext>
              </a:extLst>
            </p:cNvPr>
            <p:cNvSpPr/>
            <p:nvPr/>
          </p:nvSpPr>
          <p:spPr>
            <a:xfrm>
              <a:off x="4440440" y="2373427"/>
              <a:ext cx="1635274" cy="1648355"/>
            </a:xfrm>
            <a:prstGeom prst="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Initial Term:</a:t>
              </a:r>
            </a:p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Publication with Notice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B1EEF4-314C-734B-97DA-EDCBD83BF448}"/>
                </a:ext>
              </a:extLst>
            </p:cNvPr>
            <p:cNvSpPr/>
            <p:nvPr/>
          </p:nvSpPr>
          <p:spPr>
            <a:xfrm>
              <a:off x="4440440" y="4166312"/>
              <a:ext cx="1625978" cy="163898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Past Initial Term, No Renewal?</a:t>
              </a:r>
            </a:p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Public Domain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564880F-2B0C-CE42-A2B3-EF8F648BE824}"/>
                </a:ext>
              </a:extLst>
            </p:cNvPr>
            <p:cNvSpPr/>
            <p:nvPr/>
          </p:nvSpPr>
          <p:spPr>
            <a:xfrm>
              <a:off x="6238524" y="3202290"/>
              <a:ext cx="1903612" cy="163898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Renewal Term:</a:t>
              </a:r>
            </a:p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Either register with Office </a:t>
              </a:r>
              <a:br>
                <a:rPr lang="en-US" dirty="0">
                  <a:solidFill>
                    <a:sysClr val="windowText" lastClr="000000"/>
                  </a:solidFill>
                </a:rPr>
              </a:br>
              <a:r>
                <a:rPr lang="en-US" dirty="0">
                  <a:solidFill>
                    <a:sysClr val="windowText" lastClr="000000"/>
                  </a:solidFill>
                </a:rPr>
                <a:t>OR</a:t>
              </a:r>
              <a:br>
                <a:rPr lang="en-US" dirty="0">
                  <a:solidFill>
                    <a:sysClr val="windowText" lastClr="000000"/>
                  </a:solidFill>
                </a:rPr>
              </a:br>
              <a:r>
                <a:rPr lang="en-US" dirty="0">
                  <a:solidFill>
                    <a:sysClr val="windowText" lastClr="000000"/>
                  </a:solidFill>
                </a:rPr>
                <a:t>Automatic</a:t>
              </a: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FB8EF0-3353-7E40-B57D-977217583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379655" y="1576754"/>
            <a:ext cx="0" cy="434381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8714508" y="1588066"/>
            <a:ext cx="2162449" cy="522774"/>
          </a:xfrm>
        </p:spPr>
        <p:txBody>
          <a:bodyPr/>
          <a:lstStyle/>
          <a:p>
            <a:pPr algn="ctr"/>
            <a:r>
              <a:rPr lang="en-US" dirty="0"/>
              <a:t>On or after 1978: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7ECF1-F045-154B-971B-BE90AF3F4B6E}"/>
              </a:ext>
            </a:extLst>
          </p:cNvPr>
          <p:cNvSpPr/>
          <p:nvPr/>
        </p:nvSpPr>
        <p:spPr>
          <a:xfrm>
            <a:off x="8883464" y="3178844"/>
            <a:ext cx="1824537" cy="16389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Automatic: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Original Work </a:t>
            </a:r>
            <a:br>
              <a:rPr lang="en-US" dirty="0">
                <a:solidFill>
                  <a:sysClr val="windowText" lastClr="000000"/>
                </a:solidFill>
              </a:rPr>
            </a:br>
            <a:r>
              <a:rPr lang="en-US" dirty="0">
                <a:solidFill>
                  <a:sysClr val="windowText" lastClr="000000"/>
                </a:solidFill>
              </a:rPr>
              <a:t>of Authorship Fixed</a:t>
            </a:r>
          </a:p>
        </p:txBody>
      </p:sp>
    </p:spTree>
    <p:extLst>
      <p:ext uri="{BB962C8B-B14F-4D97-AF65-F5344CB8AC3E}">
        <p14:creationId xmlns:p14="http://schemas.microsoft.com/office/powerpoint/2010/main" val="2463415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Domain Usage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97280" y="1600200"/>
            <a:ext cx="2981740" cy="2664276"/>
          </a:xfrm>
        </p:spPr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copyright concerns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Connect past to current events</a:t>
            </a:r>
          </a:p>
        </p:txBody>
      </p:sp>
      <p:pic>
        <p:nvPicPr>
          <p:cNvPr id="1026" name="Picture 5" descr="Example of a social media post by the U.S. Copyright Office. Three Art Nouveau images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1920" y="1600200"/>
            <a:ext cx="4962525" cy="325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361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36F0D0-BF0D-684D-9B3E-9B95B32CA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“WORKS”?</a:t>
            </a:r>
          </a:p>
        </p:txBody>
      </p:sp>
      <p:pic>
        <p:nvPicPr>
          <p:cNvPr id="13" name="Picture 12" descr="A line drawing of a combined palette and brush" title="Paint icon">
            <a:extLst>
              <a:ext uri="{FF2B5EF4-FFF2-40B4-BE49-F238E27FC236}">
                <a16:creationId xmlns:a16="http://schemas.microsoft.com/office/drawing/2014/main" id="{50F9A661-1D16-1C4F-AAE2-9458380C6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791" y="1598838"/>
            <a:ext cx="851207" cy="1008839"/>
          </a:xfrm>
          <a:prstGeom prst="rect">
            <a:avLst/>
          </a:prstGeom>
        </p:spPr>
      </p:pic>
      <p:pic>
        <p:nvPicPr>
          <p:cNvPr id="15" name="Picture 14" descr="A line drawing of three books stacked next to each other, with the right book at a tilt." title="Book icon">
            <a:extLst>
              <a:ext uri="{FF2B5EF4-FFF2-40B4-BE49-F238E27FC236}">
                <a16:creationId xmlns:a16="http://schemas.microsoft.com/office/drawing/2014/main" id="{DBF05138-1C12-FE4D-BC0F-B2294A5A9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4215" y="2893114"/>
            <a:ext cx="911623" cy="838105"/>
          </a:xfrm>
          <a:prstGeom prst="rect">
            <a:avLst/>
          </a:prstGeom>
        </p:spPr>
      </p:pic>
      <p:pic>
        <p:nvPicPr>
          <p:cNvPr id="17" name="Picture 16" descr="A line drawing of two eighth notes" title="Music note icon">
            <a:extLst>
              <a:ext uri="{FF2B5EF4-FFF2-40B4-BE49-F238E27FC236}">
                <a16:creationId xmlns:a16="http://schemas.microsoft.com/office/drawing/2014/main" id="{4EACC677-419F-2444-987C-EE2D85003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8789" y="4090432"/>
            <a:ext cx="785118" cy="899317"/>
          </a:xfrm>
          <a:prstGeom prst="rect">
            <a:avLst/>
          </a:prstGeom>
        </p:spPr>
      </p:pic>
      <p:pic>
        <p:nvPicPr>
          <p:cNvPr id="19" name="Picture 18" descr="A line drawing of a frame of film with a &quot;play&quot; symbol in the middle" title="Film icon">
            <a:extLst>
              <a:ext uri="{FF2B5EF4-FFF2-40B4-BE49-F238E27FC236}">
                <a16:creationId xmlns:a16="http://schemas.microsoft.com/office/drawing/2014/main" id="{4C846A51-9072-9C49-9CFD-96C5818BC5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4794" y="5347791"/>
            <a:ext cx="955202" cy="728544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E030473-50A9-B641-9D66-B75A0CB7580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734849" y="1598838"/>
            <a:ext cx="8179335" cy="473071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800" dirty="0"/>
              <a:t>Literary works 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Blog and social media posts, news articles, website copy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Musical works including accompanying lyrics 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Online sheet music, streamed music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Dramatic works 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Pantomimes and choreographic works 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Pictorial, graphic, and sculptural works 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Photographs, website graphics, drawings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Motion pictures and other audiovisual works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YouTube, </a:t>
            </a:r>
            <a:r>
              <a:rPr lang="en-US" sz="1800" dirty="0" err="1"/>
              <a:t>TikTok</a:t>
            </a:r>
            <a:r>
              <a:rPr lang="en-US" sz="1800" dirty="0"/>
              <a:t>, some gifs, Snapchats, and Instagram stories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Sound recordings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Streamed music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Architectural works</a:t>
            </a:r>
          </a:p>
        </p:txBody>
      </p:sp>
    </p:spTree>
    <p:extLst>
      <p:ext uri="{BB962C8B-B14F-4D97-AF65-F5344CB8AC3E}">
        <p14:creationId xmlns:p14="http://schemas.microsoft.com/office/powerpoint/2010/main" val="418674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36F0D0-BF0D-684D-9B3E-9B95B32CA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TYPE OF WORK IS IT?</a:t>
            </a:r>
          </a:p>
        </p:txBody>
      </p:sp>
      <p:sp>
        <p:nvSpPr>
          <p:cNvPr id="7" name="Rectangle 6" descr="A light blue box highlighting that independent creation is required for copyright protection. Independent creation means merely that the work was not copied from somewhere else." title="Independent creation required for copyright protection">
            <a:extLst>
              <a:ext uri="{FF2B5EF4-FFF2-40B4-BE49-F238E27FC236}">
                <a16:creationId xmlns:a16="http://schemas.microsoft.com/office/drawing/2014/main" id="{5FB1EEF4-314C-734B-97DA-EDCBD83BF448}"/>
              </a:ext>
            </a:extLst>
          </p:cNvPr>
          <p:cNvSpPr/>
          <p:nvPr/>
        </p:nvSpPr>
        <p:spPr>
          <a:xfrm>
            <a:off x="1103702" y="1477563"/>
            <a:ext cx="8778240" cy="685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03606" y="1625719"/>
            <a:ext cx="786469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000" b="1" dirty="0">
                <a:solidFill>
                  <a:sysClr val="windowText" lastClr="000000"/>
                </a:solidFill>
              </a:rPr>
              <a:t>Independent creation </a:t>
            </a:r>
            <a:r>
              <a:rPr lang="en-US" sz="2000" dirty="0">
                <a:solidFill>
                  <a:sysClr val="windowText" lastClr="000000"/>
                </a:solidFill>
              </a:rPr>
              <a:t>(it was NOT copied from somewhere else)</a:t>
            </a:r>
          </a:p>
        </p:txBody>
      </p:sp>
      <p:sp>
        <p:nvSpPr>
          <p:cNvPr id="8" name="Rectangle 7" descr="Dark blue box explaining that a work must be &quot;creative&quot; to be protected by copyright." title="Level of creativity required for copyright protection">
            <a:extLst>
              <a:ext uri="{FF2B5EF4-FFF2-40B4-BE49-F238E27FC236}">
                <a16:creationId xmlns:a16="http://schemas.microsoft.com/office/drawing/2014/main" id="{F0F2F2B5-B887-2F48-9525-5E7A59883D4C}"/>
              </a:ext>
            </a:extLst>
          </p:cNvPr>
          <p:cNvSpPr/>
          <p:nvPr/>
        </p:nvSpPr>
        <p:spPr>
          <a:xfrm>
            <a:off x="1101592" y="2278249"/>
            <a:ext cx="8778240" cy="26517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6F6528-B2C2-B541-99CE-40768B46B304}"/>
              </a:ext>
            </a:extLst>
          </p:cNvPr>
          <p:cNvSpPr/>
          <p:nvPr/>
        </p:nvSpPr>
        <p:spPr>
          <a:xfrm>
            <a:off x="1303606" y="2484564"/>
            <a:ext cx="8285872" cy="2231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000" b="1" dirty="0">
                <a:solidFill>
                  <a:sysClr val="windowText" lastClr="000000"/>
                </a:solidFill>
              </a:rPr>
              <a:t>It is “creative”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ysClr val="windowText" lastClr="000000"/>
                </a:solidFill>
              </a:rPr>
              <a:t>The bar is a LOW – you only need a “modicum” of creativity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ysClr val="windowText" lastClr="000000"/>
                </a:solidFill>
              </a:rPr>
              <a:t>But there IS a bar</a:t>
            </a:r>
          </a:p>
          <a:p>
            <a:pPr marL="1200150" lvl="2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No protection for simple geometric shapes, short phrases or slogans, titles or names, familiar symbols or designs, mere listings of ingredients or contents, fonts, and more</a:t>
            </a:r>
          </a:p>
        </p:txBody>
      </p:sp>
      <p:sp>
        <p:nvSpPr>
          <p:cNvPr id="9" name="Rectangle 8" descr="A pink text box explaining that effort, novelty, attractiveness, symbolism, or author intent &#10;do NOT matter The bar is a LOW – you only need a “modicum” of creativity. But there IS a bar.&#10;No protection for simple geometric shapes, short phrases or slogans, titles or names, familiar symbols or designs, mere listings of ingredients or contents, fonts, and more&#10;&#10;" title="Factors not relevant to creativity">
            <a:extLst>
              <a:ext uri="{FF2B5EF4-FFF2-40B4-BE49-F238E27FC236}">
                <a16:creationId xmlns:a16="http://schemas.microsoft.com/office/drawing/2014/main" id="{2564880F-2B0C-CE42-A2B3-EF8F648BE824}"/>
              </a:ext>
            </a:extLst>
          </p:cNvPr>
          <p:cNvSpPr/>
          <p:nvPr/>
        </p:nvSpPr>
        <p:spPr>
          <a:xfrm>
            <a:off x="1103704" y="5067602"/>
            <a:ext cx="8778240" cy="685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93D4EA-A2EB-9246-807E-4EFB8996565B}"/>
              </a:ext>
            </a:extLst>
          </p:cNvPr>
          <p:cNvSpPr/>
          <p:nvPr/>
        </p:nvSpPr>
        <p:spPr>
          <a:xfrm>
            <a:off x="1303606" y="5210447"/>
            <a:ext cx="839137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</a:rPr>
              <a:t>Effort, novelty, attractiveness, symbolism, or author intent do NOT matter</a:t>
            </a:r>
          </a:p>
        </p:txBody>
      </p:sp>
    </p:spTree>
    <p:extLst>
      <p:ext uri="{BB962C8B-B14F-4D97-AF65-F5344CB8AC3E}">
        <p14:creationId xmlns:p14="http://schemas.microsoft.com/office/powerpoint/2010/main" val="424754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8A36F0D0-BF0D-684D-9B3E-9B95B32CA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ARE NOT WORKS?</a:t>
            </a:r>
            <a:endParaRPr lang="en-US" dirty="0"/>
          </a:p>
        </p:txBody>
      </p:sp>
      <p:sp>
        <p:nvSpPr>
          <p:cNvPr id="7" name="Rectangle 6" descr="Ideas are not protected by copyright." title="Ideas">
            <a:extLst>
              <a:ext uri="{FF2B5EF4-FFF2-40B4-BE49-F238E27FC236}">
                <a16:creationId xmlns:a16="http://schemas.microsoft.com/office/drawing/2014/main" id="{5FB1EEF4-314C-734B-97DA-EDCBD83BF448}"/>
              </a:ext>
            </a:extLst>
          </p:cNvPr>
          <p:cNvSpPr/>
          <p:nvPr/>
        </p:nvSpPr>
        <p:spPr>
          <a:xfrm>
            <a:off x="2127033" y="1696231"/>
            <a:ext cx="1828800" cy="1828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58857" y="2410576"/>
            <a:ext cx="1565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Ideas</a:t>
            </a:r>
          </a:p>
        </p:txBody>
      </p:sp>
      <p:sp>
        <p:nvSpPr>
          <p:cNvPr id="8" name="Rectangle 7" descr="Procedures are not protected by copyright." title="Procedures">
            <a:extLst>
              <a:ext uri="{FF2B5EF4-FFF2-40B4-BE49-F238E27FC236}">
                <a16:creationId xmlns:a16="http://schemas.microsoft.com/office/drawing/2014/main" id="{29D30575-7F99-DC40-8FAB-A8DD2EFDE373}"/>
              </a:ext>
            </a:extLst>
          </p:cNvPr>
          <p:cNvSpPr/>
          <p:nvPr/>
        </p:nvSpPr>
        <p:spPr>
          <a:xfrm>
            <a:off x="4127857" y="1696231"/>
            <a:ext cx="1828800" cy="18288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59681" y="2410576"/>
            <a:ext cx="1565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Procedures</a:t>
            </a:r>
          </a:p>
        </p:txBody>
      </p:sp>
      <p:sp>
        <p:nvSpPr>
          <p:cNvPr id="11" name="Rectangle 10" descr="Processes are not protected by copyright." title="Processes">
            <a:extLst>
              <a:ext uri="{FF2B5EF4-FFF2-40B4-BE49-F238E27FC236}">
                <a16:creationId xmlns:a16="http://schemas.microsoft.com/office/drawing/2014/main" id="{F0F2F2B5-B887-2F48-9525-5E7A59883D4C}"/>
              </a:ext>
            </a:extLst>
          </p:cNvPr>
          <p:cNvSpPr/>
          <p:nvPr/>
        </p:nvSpPr>
        <p:spPr>
          <a:xfrm>
            <a:off x="6128681" y="1696231"/>
            <a:ext cx="1828800" cy="1828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60505" y="2410576"/>
            <a:ext cx="1565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Processes</a:t>
            </a:r>
          </a:p>
        </p:txBody>
      </p:sp>
      <p:sp>
        <p:nvSpPr>
          <p:cNvPr id="12" name="Rectangle 11" descr="Systems are not protected by copyright." title="Systems">
            <a:extLst>
              <a:ext uri="{FF2B5EF4-FFF2-40B4-BE49-F238E27FC236}">
                <a16:creationId xmlns:a16="http://schemas.microsoft.com/office/drawing/2014/main" id="{0085891F-3873-584D-AD80-6F5E067FA7C9}"/>
              </a:ext>
            </a:extLst>
          </p:cNvPr>
          <p:cNvSpPr/>
          <p:nvPr/>
        </p:nvSpPr>
        <p:spPr>
          <a:xfrm>
            <a:off x="8129505" y="1696231"/>
            <a:ext cx="1828800" cy="1828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261329" y="2410576"/>
            <a:ext cx="1565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Systems</a:t>
            </a:r>
          </a:p>
        </p:txBody>
      </p:sp>
      <p:sp>
        <p:nvSpPr>
          <p:cNvPr id="9" name="Rectangle 8" descr="Methods of operation are not protected by copyright." title="Methods of Operation">
            <a:extLst>
              <a:ext uri="{FF2B5EF4-FFF2-40B4-BE49-F238E27FC236}">
                <a16:creationId xmlns:a16="http://schemas.microsoft.com/office/drawing/2014/main" id="{F047ECF1-F045-154B-971B-BE90AF3F4B6E}"/>
              </a:ext>
            </a:extLst>
          </p:cNvPr>
          <p:cNvSpPr/>
          <p:nvPr/>
        </p:nvSpPr>
        <p:spPr>
          <a:xfrm>
            <a:off x="2127033" y="3671983"/>
            <a:ext cx="1828800" cy="18288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58857" y="4232440"/>
            <a:ext cx="1565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Methods of Operation</a:t>
            </a:r>
          </a:p>
        </p:txBody>
      </p:sp>
      <p:sp>
        <p:nvSpPr>
          <p:cNvPr id="10" name="Rectangle 9" descr="Concepts are not protected by copyright." title="Concepts">
            <a:extLst>
              <a:ext uri="{FF2B5EF4-FFF2-40B4-BE49-F238E27FC236}">
                <a16:creationId xmlns:a16="http://schemas.microsoft.com/office/drawing/2014/main" id="{3EE366C3-CAB5-B64B-A8D6-CC7BE7A8F40A}"/>
              </a:ext>
            </a:extLst>
          </p:cNvPr>
          <p:cNvSpPr/>
          <p:nvPr/>
        </p:nvSpPr>
        <p:spPr>
          <a:xfrm>
            <a:off x="4127857" y="3671983"/>
            <a:ext cx="1828800" cy="1828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59681" y="4386328"/>
            <a:ext cx="1565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Concepts</a:t>
            </a:r>
          </a:p>
        </p:txBody>
      </p:sp>
      <p:sp>
        <p:nvSpPr>
          <p:cNvPr id="13" name="Rectangle 12" descr="Principles are not protected by copyright." title="Principles">
            <a:extLst>
              <a:ext uri="{FF2B5EF4-FFF2-40B4-BE49-F238E27FC236}">
                <a16:creationId xmlns:a16="http://schemas.microsoft.com/office/drawing/2014/main" id="{2564880F-2B0C-CE42-A2B3-EF8F648BE824}"/>
              </a:ext>
            </a:extLst>
          </p:cNvPr>
          <p:cNvSpPr/>
          <p:nvPr/>
        </p:nvSpPr>
        <p:spPr>
          <a:xfrm>
            <a:off x="6128681" y="3671983"/>
            <a:ext cx="1828800" cy="18288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60505" y="4386328"/>
            <a:ext cx="1565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Principles</a:t>
            </a:r>
          </a:p>
        </p:txBody>
      </p:sp>
      <p:sp>
        <p:nvSpPr>
          <p:cNvPr id="14" name="Rectangle 13" descr="Discoveries are not protected by copyright." title="Discoveries">
            <a:extLst>
              <a:ext uri="{FF2B5EF4-FFF2-40B4-BE49-F238E27FC236}">
                <a16:creationId xmlns:a16="http://schemas.microsoft.com/office/drawing/2014/main" id="{24EA4E15-D094-A747-A394-BC8108716A4A}"/>
              </a:ext>
            </a:extLst>
          </p:cNvPr>
          <p:cNvSpPr/>
          <p:nvPr/>
        </p:nvSpPr>
        <p:spPr>
          <a:xfrm>
            <a:off x="8112581" y="3671983"/>
            <a:ext cx="1828800" cy="18288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244405" y="4386328"/>
            <a:ext cx="1565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Discoveries</a:t>
            </a:r>
          </a:p>
        </p:txBody>
      </p:sp>
    </p:spTree>
    <p:extLst>
      <p:ext uri="{BB962C8B-B14F-4D97-AF65-F5344CB8AC3E}">
        <p14:creationId xmlns:p14="http://schemas.microsoft.com/office/powerpoint/2010/main" val="1619106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Licensed Images</a:t>
            </a:r>
          </a:p>
        </p:txBody>
      </p:sp>
      <p:pic>
        <p:nvPicPr>
          <p:cNvPr id="2050" name="Picture 2" descr="Example of a social media post by the U.S. Copyright Office. Image of a video game controllor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600200"/>
            <a:ext cx="4848225" cy="3629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6400800" y="1600200"/>
            <a:ext cx="2981740" cy="2746337"/>
          </a:xfrm>
        </p:spPr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Permission legally clear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Tailor images to mission</a:t>
            </a:r>
          </a:p>
        </p:txBody>
      </p:sp>
    </p:spTree>
    <p:extLst>
      <p:ext uri="{BB962C8B-B14F-4D97-AF65-F5344CB8AC3E}">
        <p14:creationId xmlns:p14="http://schemas.microsoft.com/office/powerpoint/2010/main" val="423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 Blue">
  <a:themeElements>
    <a:clrScheme name="Copyright Colors 201908">
      <a:dk1>
        <a:srgbClr val="000000"/>
      </a:dk1>
      <a:lt1>
        <a:srgbClr val="FFFFFF"/>
      </a:lt1>
      <a:dk2>
        <a:srgbClr val="003B58"/>
      </a:dk2>
      <a:lt2>
        <a:srgbClr val="E7E6E6"/>
      </a:lt2>
      <a:accent1>
        <a:srgbClr val="003B58"/>
      </a:accent1>
      <a:accent2>
        <a:srgbClr val="4477B7"/>
      </a:accent2>
      <a:accent3>
        <a:srgbClr val="4F5B6E"/>
      </a:accent3>
      <a:accent4>
        <a:srgbClr val="F46D62"/>
      </a:accent4>
      <a:accent5>
        <a:srgbClr val="FFB90D"/>
      </a:accent5>
      <a:accent6>
        <a:srgbClr val="FFB90D"/>
      </a:accent6>
      <a:hlink>
        <a:srgbClr val="4477B7"/>
      </a:hlink>
      <a:folHlink>
        <a:srgbClr val="4F5B6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 Blue Dark">
  <a:themeElements>
    <a:clrScheme name="Copyright Colors 201908">
      <a:dk1>
        <a:srgbClr val="000000"/>
      </a:dk1>
      <a:lt1>
        <a:srgbClr val="FFFFFF"/>
      </a:lt1>
      <a:dk2>
        <a:srgbClr val="003B58"/>
      </a:dk2>
      <a:lt2>
        <a:srgbClr val="E7E6E6"/>
      </a:lt2>
      <a:accent1>
        <a:srgbClr val="003B58"/>
      </a:accent1>
      <a:accent2>
        <a:srgbClr val="4477B7"/>
      </a:accent2>
      <a:accent3>
        <a:srgbClr val="4F5B6E"/>
      </a:accent3>
      <a:accent4>
        <a:srgbClr val="F46D62"/>
      </a:accent4>
      <a:accent5>
        <a:srgbClr val="FFB90D"/>
      </a:accent5>
      <a:accent6>
        <a:srgbClr val="FFB90D"/>
      </a:accent6>
      <a:hlink>
        <a:srgbClr val="4477B7"/>
      </a:hlink>
      <a:folHlink>
        <a:srgbClr val="4F5B6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 Lt Blue">
  <a:themeElements>
    <a:clrScheme name="Copyright Colors 201908">
      <a:dk1>
        <a:srgbClr val="000000"/>
      </a:dk1>
      <a:lt1>
        <a:srgbClr val="FFFFFF"/>
      </a:lt1>
      <a:dk2>
        <a:srgbClr val="003B58"/>
      </a:dk2>
      <a:lt2>
        <a:srgbClr val="E7E6E6"/>
      </a:lt2>
      <a:accent1>
        <a:srgbClr val="003B58"/>
      </a:accent1>
      <a:accent2>
        <a:srgbClr val="4477B7"/>
      </a:accent2>
      <a:accent3>
        <a:srgbClr val="4F5B6E"/>
      </a:accent3>
      <a:accent4>
        <a:srgbClr val="F46D62"/>
      </a:accent4>
      <a:accent5>
        <a:srgbClr val="FFB90D"/>
      </a:accent5>
      <a:accent6>
        <a:srgbClr val="FFB90D"/>
      </a:accent6>
      <a:hlink>
        <a:srgbClr val="4477B7"/>
      </a:hlink>
      <a:folHlink>
        <a:srgbClr val="4F5B6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10436</TotalTime>
  <Words>872</Words>
  <Application>Microsoft Macintosh PowerPoint</Application>
  <PresentationFormat>Widescreen</PresentationFormat>
  <Paragraphs>139</Paragraphs>
  <Slides>23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Arial Regular</vt:lpstr>
      <vt:lpstr>Cambria</vt:lpstr>
      <vt:lpstr>CO Blue</vt:lpstr>
      <vt:lpstr>CO Blue Dark</vt:lpstr>
      <vt:lpstr>CO Lt Blue</vt:lpstr>
      <vt:lpstr>Copyright and Social Media</vt:lpstr>
      <vt:lpstr>Copyright: When do I care?</vt:lpstr>
      <vt:lpstr>QUESTIONS TO ASK</vt:lpstr>
      <vt:lpstr>WHEN WAS IT CREATED?</vt:lpstr>
      <vt:lpstr>Public Domain Usage</vt:lpstr>
      <vt:lpstr>WHAT ARE “WORKS”?</vt:lpstr>
      <vt:lpstr>WHAT TYPE OF WORK IS IT?</vt:lpstr>
      <vt:lpstr>WHAT ARE NOT WORKS?</vt:lpstr>
      <vt:lpstr>Licensed Images</vt:lpstr>
      <vt:lpstr>WHO CREATED IT: GOVERNMENT WORKS</vt:lpstr>
      <vt:lpstr>US Government Works and Employees</vt:lpstr>
      <vt:lpstr>Fair Use: How do I use it?</vt:lpstr>
      <vt:lpstr>Exclusive Rights are Subject to Limitations</vt:lpstr>
      <vt:lpstr>SECTION 107 FOUR FACTORS</vt:lpstr>
      <vt:lpstr>FAIR USE: YOUR MILEAGE MAY VARY</vt:lpstr>
      <vt:lpstr>Creative Commons: How does it work?</vt:lpstr>
      <vt:lpstr>LEGAL STRUCTURE FOR CREATIVE COMMONS</vt:lpstr>
      <vt:lpstr>The Flow</vt:lpstr>
      <vt:lpstr>Memes: Where do they come from?</vt:lpstr>
      <vt:lpstr>ARE MEMES PROTECTED BY COPYRIGHT? SOMETIMES NO.</vt:lpstr>
      <vt:lpstr>ARE MEMES PROTECTED BY COPYRIGHT? SOMETIMES YES.</vt:lpstr>
      <vt:lpstr>Resources: Where do I find information?</vt:lpstr>
      <vt:lpstr>Online Resources</vt:lpstr>
    </vt:vector>
  </TitlesOfParts>
  <Company>The Library of Congress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 Presentation</dc:title>
  <dc:creator>Gustave Schlesier</dc:creator>
  <cp:lastModifiedBy>Microsoft Office User</cp:lastModifiedBy>
  <cp:revision>609</cp:revision>
  <cp:lastPrinted>2019-06-05T19:15:46Z</cp:lastPrinted>
  <dcterms:created xsi:type="dcterms:W3CDTF">2018-06-15T20:35:33Z</dcterms:created>
  <dcterms:modified xsi:type="dcterms:W3CDTF">2021-08-19T17:18:27Z</dcterms:modified>
</cp:coreProperties>
</file>

<file path=docProps/thumbnail.jpeg>
</file>